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customXml/itemProps1.xml" ContentType="application/vnd.openxmlformats-officedocument.customXmlPropertie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9.xml" ContentType="application/vnd.openxmlformats-officedocument.presentationml.notes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2.xml" ContentType="application/vnd.openxmlformats-officedocument.presentationml.notesSlide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22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15.xml" ContentType="application/vnd.openxmlformats-officedocument.presentationml.slide+xml"/>
  <Override PartName="/customXml/itemProps2.xml" ContentType="application/vnd.openxmlformats-officedocument.customXmlProperties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s/slide27.xml" ContentType="application/vnd.openxmlformats-officedocument.presentationml.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Override PartName="/ppt/notesSlides/notesSlide6.xml" ContentType="application/vnd.openxmlformats-officedocument.presentationml.notesSlide+xml"/>
  <Override PartName="/ppt/slides/slide16.xml" ContentType="application/vnd.openxmlformats-officedocument.presentationml.slide+xml"/>
  <Override PartName="/customXml/itemProps3.xml" ContentType="application/vnd.openxmlformats-officedocument.customXmlProperties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20.xml" ContentType="application/vnd.openxmlformats-officedocument.presentationml.slide+xml"/>
  <Override PartName="/ppt/notesSlides/notesSlide7.xml" ContentType="application/vnd.openxmlformats-officedocument.presentationml.notesSlide+xml"/>
  <Override PartName="/ppt/slides/slide17.xml" ContentType="application/vnd.openxmlformats-officedocument.presentationml.slide+xml"/>
  <Override PartName="/ppt/notesSlides/notesSlide3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notesSlides/notesSlide8.xml" ContentType="application/vnd.openxmlformats-officedocument.presentationml.notesSlide+xml"/>
  <Default Extension="wmf" ContentType="image/x-wmf"/>
  <Override PartName="/ppt/notesSlides/notesSlide11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4"/>
  </p:sldMasterIdLst>
  <p:notesMasterIdLst>
    <p:notesMasterId r:id="rId33"/>
  </p:notesMasterIdLst>
  <p:sldIdLst>
    <p:sldId id="256" r:id="rId5"/>
    <p:sldId id="257" r:id="rId6"/>
    <p:sldId id="277" r:id="rId7"/>
    <p:sldId id="286" r:id="rId8"/>
    <p:sldId id="276" r:id="rId9"/>
    <p:sldId id="259" r:id="rId10"/>
    <p:sldId id="282" r:id="rId11"/>
    <p:sldId id="264" r:id="rId12"/>
    <p:sldId id="283" r:id="rId13"/>
    <p:sldId id="260" r:id="rId14"/>
    <p:sldId id="261" r:id="rId15"/>
    <p:sldId id="263" r:id="rId16"/>
    <p:sldId id="262" r:id="rId17"/>
    <p:sldId id="278" r:id="rId18"/>
    <p:sldId id="265" r:id="rId19"/>
    <p:sldId id="280" r:id="rId20"/>
    <p:sldId id="281" r:id="rId21"/>
    <p:sldId id="279" r:id="rId22"/>
    <p:sldId id="266" r:id="rId23"/>
    <p:sldId id="284" r:id="rId24"/>
    <p:sldId id="268" r:id="rId25"/>
    <p:sldId id="285" r:id="rId26"/>
    <p:sldId id="275" r:id="rId27"/>
    <p:sldId id="287" r:id="rId28"/>
    <p:sldId id="288" r:id="rId29"/>
    <p:sldId id="289" r:id="rId30"/>
    <p:sldId id="290" r:id="rId31"/>
    <p:sldId id="272" r:id="rId3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770" autoAdjust="0"/>
    <p:restoredTop sz="63860" autoAdjust="0"/>
  </p:normalViewPr>
  <p:slideViewPr>
    <p:cSldViewPr snapToGrid="0">
      <p:cViewPr varScale="1">
        <p:scale>
          <a:sx n="60" d="100"/>
          <a:sy n="60" d="100"/>
        </p:scale>
        <p:origin x="-172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9" Type="http://schemas.openxmlformats.org/officeDocument/2006/relationships/slide" Target="slides/slide5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3" Type="http://schemas.openxmlformats.org/officeDocument/2006/relationships/notesMaster" Target="notesMasters/notesMaster1.xml"/><Relationship Id="rId34" Type="http://schemas.openxmlformats.org/officeDocument/2006/relationships/printerSettings" Target="printerSettings/printerSettings1.bin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52B0F75-BDD1-4F79-B0F2-AB24D17559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7468E1A-7526-4C27-A974-5EF9C8FE9357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A7743FC-8A7C-42EB-9C79-F1470968F2CB}" type="slidenum">
              <a:rPr lang="en-US" smtClean="0"/>
              <a:pPr/>
              <a:t>17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F733D3F-64CB-4675-85EF-C0EB46147B9B}" type="slidenum">
              <a:rPr lang="en-US" smtClean="0"/>
              <a:pPr/>
              <a:t>18</a:t>
            </a:fld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 smtClean="0"/>
              <a:t>Hallmarks of Good Homework  (According to Educational Leadership – September Article)</a:t>
            </a:r>
          </a:p>
          <a:p>
            <a:pPr eaLnBrk="1" hangingPunct="1">
              <a:defRPr/>
            </a:pPr>
            <a:endParaRPr lang="en-US" dirty="0" smtClean="0"/>
          </a:p>
          <a:p>
            <a:pPr marL="228600" indent="-228600" eaLnBrk="1" hangingPunct="1">
              <a:buFontTx/>
              <a:buAutoNum type="arabicParenR"/>
              <a:defRPr/>
            </a:pPr>
            <a:r>
              <a:rPr lang="en-US" dirty="0" smtClean="0"/>
              <a:t>Purpose</a:t>
            </a:r>
          </a:p>
          <a:p>
            <a:pPr marL="228600" indent="-228600" eaLnBrk="1" hangingPunct="1">
              <a:buFontTx/>
              <a:buAutoNum type="arabicParenR"/>
              <a:defRPr/>
            </a:pPr>
            <a:r>
              <a:rPr lang="en-US" dirty="0" smtClean="0"/>
              <a:t>Efficiency</a:t>
            </a:r>
          </a:p>
          <a:p>
            <a:pPr marL="228600" indent="-228600" eaLnBrk="1" hangingPunct="1">
              <a:buFontTx/>
              <a:buAutoNum type="arabicParenR"/>
              <a:defRPr/>
            </a:pPr>
            <a:r>
              <a:rPr lang="en-US" dirty="0" smtClean="0"/>
              <a:t>Ownership</a:t>
            </a:r>
          </a:p>
          <a:p>
            <a:pPr marL="228600" indent="-228600" eaLnBrk="1" hangingPunct="1">
              <a:buFontTx/>
              <a:buAutoNum type="arabicParenR"/>
              <a:defRPr/>
            </a:pPr>
            <a:r>
              <a:rPr lang="en-US" dirty="0" smtClean="0"/>
              <a:t>Competence</a:t>
            </a:r>
          </a:p>
          <a:p>
            <a:pPr marL="228600" indent="-228600" eaLnBrk="1" hangingPunct="1">
              <a:defRPr/>
            </a:pPr>
            <a:endParaRPr lang="en-US" dirty="0" smtClean="0"/>
          </a:p>
          <a:p>
            <a:pPr marL="228600" indent="-228600" eaLnBrk="1" hangingPunct="1">
              <a:defRPr/>
            </a:pPr>
            <a:r>
              <a:rPr lang="en-US" dirty="0" smtClean="0"/>
              <a:t>5) Aesthetic Appeal</a:t>
            </a:r>
          </a:p>
          <a:p>
            <a:pPr marL="228600" indent="-228600" eaLnBrk="1" hangingPunct="1">
              <a:defRPr/>
            </a:pPr>
            <a:endParaRPr lang="en-US" dirty="0" smtClean="0"/>
          </a:p>
          <a:p>
            <a:pPr marL="228600" indent="-228600" eaLnBrk="1" hangingPunct="1">
              <a:defRPr/>
            </a:pPr>
            <a:r>
              <a:rPr lang="en-US" dirty="0" smtClean="0"/>
              <a:t>Agendas: STUDENT Responsibility, Parents – please sign NIGHTLY</a:t>
            </a:r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C27C8D2-55EF-459C-83B0-6B24AC8CDA06}" type="slidenum">
              <a:rPr lang="en-US" smtClean="0"/>
              <a:pPr/>
              <a:t>19</a:t>
            </a:fld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2B0F75-BDD1-4F79-B0F2-AB24D1755963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 smtClean="0"/>
              <a:t>This year our school’s Wildly Important Goals focus on </a:t>
            </a:r>
          </a:p>
          <a:p>
            <a:pPr marL="228600" indent="-228600" eaLnBrk="1" hangingPunct="1">
              <a:buFontTx/>
              <a:buAutoNum type="arabicParenR"/>
              <a:defRPr/>
            </a:pPr>
            <a:r>
              <a:rPr lang="en-US" dirty="0" smtClean="0"/>
              <a:t>Student Achievement and 2) Leadership Opportunities</a:t>
            </a:r>
          </a:p>
          <a:p>
            <a:pPr marL="228600" indent="-228600" eaLnBrk="1" hangingPunct="1">
              <a:defRPr/>
            </a:pPr>
            <a:r>
              <a:rPr lang="en-US" dirty="0" smtClean="0"/>
              <a:t>All students should be able to explain how they Lead, Learn and Serve at Combs</a:t>
            </a:r>
            <a:endParaRPr lang="en-US" dirty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A076B8B-F7EE-45C8-B7D4-2F0A779B376A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8C8313-D64B-4D0C-8354-AACAAF15D6FB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FB3D519-8C18-405A-9E33-FEBEF55A8BAE}" type="slidenum">
              <a:rPr lang="en-US" smtClean="0"/>
              <a:pPr/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D49C63B-2E51-4763-A0C7-10FCDA3EAB81}" type="slidenum">
              <a:rPr lang="en-US" smtClean="0"/>
              <a:pPr/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buFontTx/>
              <a:buChar char="•"/>
            </a:pPr>
            <a:r>
              <a:rPr lang="en-US" smtClean="0"/>
              <a:t> Various components of literacy throughout our day </a:t>
            </a:r>
          </a:p>
          <a:p>
            <a:pPr eaLnBrk="1" hangingPunct="1">
              <a:buFontTx/>
              <a:buChar char="•"/>
            </a:pPr>
            <a:r>
              <a:rPr lang="en-US" smtClean="0"/>
              <a:t> Whole group, small group, one-on-one conferring</a:t>
            </a:r>
          </a:p>
          <a:p>
            <a:pPr eaLnBrk="1" hangingPunct="1">
              <a:buFontTx/>
              <a:buChar char="•"/>
            </a:pPr>
            <a:r>
              <a:rPr lang="en-US" smtClean="0"/>
              <a:t> Modeling Explicit Language, Specific Skills and Strategies</a:t>
            </a:r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28B1732-E752-4CE1-8523-645704F2A0DF}" type="slidenum">
              <a:rPr lang="en-US" smtClean="0"/>
              <a:pPr/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/>
              <a:t>Words, Words and more words (Word Families, Science and Math Word Walls, Sight words, Vocabulary, Personal Word Walls, etc. )  </a:t>
            </a:r>
          </a:p>
          <a:p>
            <a:pPr eaLnBrk="1" hangingPunct="1"/>
            <a:endParaRPr lang="en-US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8861BE1-8719-4D63-96F8-BD977114D178}" type="slidenum">
              <a:rPr lang="en-US" smtClean="0"/>
              <a:pPr/>
              <a:t>12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/>
              <a:t>Discuss connections to Science/Social Studies</a:t>
            </a:r>
          </a:p>
          <a:p>
            <a:pPr eaLnBrk="1" hangingPunct="1"/>
            <a:endParaRPr lang="en-US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137CE2B-92B9-4247-A517-5FDD7C434CF8}" type="slidenum">
              <a:rPr lang="en-US" smtClean="0"/>
              <a:pPr/>
              <a:t>13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118DCD9-8DE2-4E86-8908-A1800421BDEF}" type="slidenum">
              <a:rPr lang="en-US" smtClean="0"/>
              <a:pPr/>
              <a:t>14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74763" y="185738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60563" y="1908175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8F75B1-1AA4-4E08-A46A-A6CB67DAF5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E74D5B-40BD-4C14-B788-0F97727851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8363" y="274638"/>
            <a:ext cx="1712912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79625" y="274638"/>
            <a:ext cx="4986338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60343E-9C84-40AC-A4D7-9ABFBB9D5A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7BA034-7E8C-45A6-906C-7E1E7D8992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330330-987B-4073-9130-A5D5DE1D20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79625" y="1600200"/>
            <a:ext cx="3349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81650" y="1600200"/>
            <a:ext cx="3349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E221CC-7CF2-42CC-9DC2-22E1ECE655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ABED23-3832-4CAD-869D-74A73D6B8D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D7AACD-8DA2-48A1-8414-CFF5394EC4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2CD50D-A320-434A-AC99-D98E909801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9C9F45-8D61-4BF7-9B57-7FA545C41A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706133-9CAD-4EC9-9204-1481BA9E29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79625" y="274638"/>
            <a:ext cx="68516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079625" y="1600200"/>
            <a:ext cx="685165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875BB283-D72A-4114-87EE-93E3ED57BA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4" Type="http://schemas.openxmlformats.org/officeDocument/2006/relationships/image" Target="../media/image16.jpeg"/><Relationship Id="rId5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Relationship Id="rId3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hyperlink" Target="https://docs.google.com/spreadsheet/ccc?key=0AqAjYo3FFVEOdHMzNS03QmwtUjdFR2tydDZmWGhCYlE&amp;hl=en_US%23gid=0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4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8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9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0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1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4" Type="http://schemas.openxmlformats.org/officeDocument/2006/relationships/image" Target="../media/image5.wmf"/><Relationship Id="rId5" Type="http://schemas.openxmlformats.org/officeDocument/2006/relationships/image" Target="../media/image6.jpeg"/><Relationship Id="rId6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71600" y="512763"/>
            <a:ext cx="7772400" cy="1470025"/>
          </a:xfrm>
        </p:spPr>
        <p:txBody>
          <a:bodyPr/>
          <a:lstStyle/>
          <a:p>
            <a:r>
              <a:rPr lang="en-US" sz="3200" dirty="0" smtClean="0">
                <a:solidFill>
                  <a:srgbClr val="C00000"/>
                </a:solidFill>
                <a:latin typeface="Berlin Sans FB" pitchFamily="34" charset="0"/>
              </a:rPr>
              <a:t>Second/Third Multiage Curriculum Night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24075" y="1539875"/>
            <a:ext cx="6400800" cy="1752600"/>
          </a:xfrm>
        </p:spPr>
        <p:txBody>
          <a:bodyPr/>
          <a:lstStyle/>
          <a:p>
            <a:r>
              <a:rPr lang="en-US" dirty="0" smtClean="0">
                <a:latin typeface="Berlin Sans FB" pitchFamily="34" charset="0"/>
              </a:rPr>
              <a:t>September 21, 2011</a:t>
            </a:r>
          </a:p>
          <a:p>
            <a:r>
              <a:rPr lang="en-US" sz="1800" dirty="0" smtClean="0">
                <a:latin typeface="Berlin Sans FB" pitchFamily="34" charset="0"/>
              </a:rPr>
              <a:t>AB Combs Leadership Magnet Elementary </a:t>
            </a:r>
          </a:p>
        </p:txBody>
      </p:sp>
      <p:sp>
        <p:nvSpPr>
          <p:cNvPr id="3076" name="TextBox 3"/>
          <p:cNvSpPr txBox="1">
            <a:spLocks noChangeArrowheads="1"/>
          </p:cNvSpPr>
          <p:nvPr/>
        </p:nvSpPr>
        <p:spPr bwMode="auto">
          <a:xfrm>
            <a:off x="6045200" y="4094018"/>
            <a:ext cx="2608263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latin typeface="Berlin Sans FB" pitchFamily="34" charset="0"/>
              </a:rPr>
              <a:t>Kayla Edwards</a:t>
            </a:r>
          </a:p>
          <a:p>
            <a:pPr algn="ctr"/>
            <a:r>
              <a:rPr lang="en-US" sz="2400" dirty="0" smtClean="0">
                <a:latin typeface="Berlin Sans FB" pitchFamily="34" charset="0"/>
              </a:rPr>
              <a:t>Jodie </a:t>
            </a:r>
            <a:r>
              <a:rPr lang="en-US" sz="2400" dirty="0">
                <a:latin typeface="Berlin Sans FB" pitchFamily="34" charset="0"/>
              </a:rPr>
              <a:t>Spencer </a:t>
            </a:r>
          </a:p>
          <a:p>
            <a:pPr algn="ctr"/>
            <a:endParaRPr lang="en-US" sz="2400" dirty="0">
              <a:latin typeface="Berlin Sans FB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1146175" y="274638"/>
            <a:ext cx="7785100" cy="11430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C00000"/>
                </a:solidFill>
                <a:latin typeface="Berlin Sans FB" pitchFamily="34" charset="0"/>
              </a:rPr>
              <a:t>    Balanced Literacy Framework</a:t>
            </a:r>
            <a:br>
              <a:rPr lang="en-US" dirty="0" smtClean="0">
                <a:solidFill>
                  <a:srgbClr val="C00000"/>
                </a:solidFill>
                <a:latin typeface="Berlin Sans FB" pitchFamily="34" charset="0"/>
              </a:rPr>
            </a:br>
            <a:r>
              <a:rPr lang="en-US" dirty="0" smtClean="0">
                <a:solidFill>
                  <a:srgbClr val="C00000"/>
                </a:solidFill>
                <a:latin typeface="Berlin Sans FB" pitchFamily="34" charset="0"/>
              </a:rPr>
              <a:t>Daily 5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1879600" y="1643063"/>
            <a:ext cx="6851650" cy="4525962"/>
          </a:xfrm>
        </p:spPr>
        <p:txBody>
          <a:bodyPr/>
          <a:lstStyle/>
          <a:p>
            <a:r>
              <a:rPr lang="en-US" dirty="0" smtClean="0">
                <a:latin typeface="Berlin Sans FB" pitchFamily="34" charset="0"/>
              </a:rPr>
              <a:t>Reader’s Workshop</a:t>
            </a:r>
          </a:p>
          <a:p>
            <a:r>
              <a:rPr lang="en-US" dirty="0" smtClean="0">
                <a:latin typeface="Berlin Sans FB" pitchFamily="34" charset="0"/>
              </a:rPr>
              <a:t>Guided Reading &amp; Conferring</a:t>
            </a:r>
          </a:p>
          <a:p>
            <a:r>
              <a:rPr lang="en-US" dirty="0" smtClean="0">
                <a:latin typeface="Berlin Sans FB" pitchFamily="34" charset="0"/>
              </a:rPr>
              <a:t>Writer’s Workshop</a:t>
            </a:r>
          </a:p>
          <a:p>
            <a:r>
              <a:rPr lang="en-US" dirty="0" smtClean="0">
                <a:latin typeface="Berlin Sans FB" pitchFamily="34" charset="0"/>
              </a:rPr>
              <a:t>Word Study &amp; Vocabulary</a:t>
            </a:r>
          </a:p>
        </p:txBody>
      </p:sp>
      <p:pic>
        <p:nvPicPr>
          <p:cNvPr id="32776" name="Picture 8" descr="http://multilingualmania.com/wp-content/uploads/2009/11/2137737248_e9f3e429d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817" y="187036"/>
            <a:ext cx="1450977" cy="14509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8" descr="Read to Self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47109" y="4119995"/>
            <a:ext cx="3262745" cy="24470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rgbClr val="C00000"/>
                </a:solidFill>
                <a:latin typeface="Berlin Sans FB" pitchFamily="34" charset="0"/>
              </a:rPr>
              <a:t>Reader’s Workshop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1143000" y="1614488"/>
            <a:ext cx="7502525" cy="50006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mtClean="0">
                <a:latin typeface="Berlin Sans FB" pitchFamily="34" charset="0"/>
              </a:rPr>
              <a:t>Workshop Cycle Learning &amp; Instruction</a:t>
            </a:r>
          </a:p>
          <a:p>
            <a:pPr lvl="2">
              <a:lnSpc>
                <a:spcPct val="80000"/>
              </a:lnSpc>
            </a:pPr>
            <a:r>
              <a:rPr lang="en-US" sz="2800" smtClean="0">
                <a:latin typeface="Berlin Sans FB" pitchFamily="34" charset="0"/>
              </a:rPr>
              <a:t>Mini-lesson</a:t>
            </a:r>
          </a:p>
          <a:p>
            <a:pPr lvl="2">
              <a:lnSpc>
                <a:spcPct val="80000"/>
              </a:lnSpc>
            </a:pPr>
            <a:r>
              <a:rPr lang="en-US" sz="2800" smtClean="0">
                <a:latin typeface="Berlin Sans FB" pitchFamily="34" charset="0"/>
              </a:rPr>
              <a:t>Student Application </a:t>
            </a:r>
          </a:p>
          <a:p>
            <a:pPr lvl="3">
              <a:lnSpc>
                <a:spcPct val="80000"/>
              </a:lnSpc>
              <a:buFont typeface="Arial" charset="0"/>
              <a:buChar char="•"/>
            </a:pPr>
            <a:r>
              <a:rPr lang="en-US" sz="2400" smtClean="0">
                <a:latin typeface="Berlin Sans FB" pitchFamily="34" charset="0"/>
              </a:rPr>
              <a:t>read, respond, confer </a:t>
            </a:r>
          </a:p>
          <a:p>
            <a:pPr lvl="2">
              <a:lnSpc>
                <a:spcPct val="80000"/>
              </a:lnSpc>
            </a:pPr>
            <a:r>
              <a:rPr lang="en-US" sz="2800" smtClean="0">
                <a:latin typeface="Berlin Sans FB" pitchFamily="34" charset="0"/>
              </a:rPr>
              <a:t>Reflection</a:t>
            </a:r>
          </a:p>
          <a:p>
            <a:pPr lvl="2">
              <a:buFontTx/>
              <a:buNone/>
            </a:pPr>
            <a:endParaRPr lang="en-US" sz="1200" smtClean="0">
              <a:latin typeface="Berlin Sans FB" pitchFamily="34" charset="0"/>
            </a:endParaRPr>
          </a:p>
          <a:p>
            <a:pPr>
              <a:lnSpc>
                <a:spcPct val="80000"/>
              </a:lnSpc>
            </a:pPr>
            <a:r>
              <a:rPr lang="en-US" smtClean="0">
                <a:latin typeface="Berlin Sans FB" pitchFamily="34" charset="0"/>
              </a:rPr>
              <a:t>Primary focus </a:t>
            </a:r>
          </a:p>
          <a:p>
            <a:pPr lvl="1">
              <a:lnSpc>
                <a:spcPct val="80000"/>
              </a:lnSpc>
              <a:buFont typeface="Arial" charset="0"/>
              <a:buChar char="•"/>
            </a:pPr>
            <a:r>
              <a:rPr lang="en-US" smtClean="0">
                <a:latin typeface="Berlin Sans FB" pitchFamily="34" charset="0"/>
              </a:rPr>
              <a:t>Creating a community of readers &amp; thinkers</a:t>
            </a:r>
          </a:p>
          <a:p>
            <a:pPr lvl="1">
              <a:lnSpc>
                <a:spcPct val="80000"/>
              </a:lnSpc>
              <a:buFont typeface="Arial" charset="0"/>
              <a:buChar char="•"/>
            </a:pPr>
            <a:r>
              <a:rPr lang="en-US" smtClean="0">
                <a:latin typeface="Berlin Sans FB" pitchFamily="34" charset="0"/>
              </a:rPr>
              <a:t>Vocabulary Instruction</a:t>
            </a:r>
          </a:p>
          <a:p>
            <a:pPr lvl="1">
              <a:lnSpc>
                <a:spcPct val="80000"/>
              </a:lnSpc>
              <a:buFont typeface="Arial" charset="0"/>
              <a:buChar char="•"/>
            </a:pPr>
            <a:r>
              <a:rPr lang="en-US" smtClean="0">
                <a:latin typeface="Berlin Sans FB" pitchFamily="34" charset="0"/>
              </a:rPr>
              <a:t>Flexible Reading Strategies</a:t>
            </a:r>
          </a:p>
          <a:p>
            <a:pPr lvl="2">
              <a:lnSpc>
                <a:spcPct val="80000"/>
              </a:lnSpc>
            </a:pPr>
            <a:r>
              <a:rPr lang="en-US" smtClean="0">
                <a:latin typeface="Berlin Sans FB" pitchFamily="34" charset="0"/>
              </a:rPr>
              <a:t>Decoding &amp; Comprehension Skills</a:t>
            </a:r>
          </a:p>
          <a:p>
            <a:pPr lvl="1">
              <a:lnSpc>
                <a:spcPct val="80000"/>
              </a:lnSpc>
              <a:buFont typeface="Arial" charset="0"/>
              <a:buChar char="•"/>
            </a:pPr>
            <a:r>
              <a:rPr lang="en-US" smtClean="0">
                <a:latin typeface="Berlin Sans FB" pitchFamily="34" charset="0"/>
              </a:rPr>
              <a:t>Increase Fluency &amp; Reading Stamina</a:t>
            </a:r>
          </a:p>
          <a:p>
            <a:pPr lvl="1">
              <a:lnSpc>
                <a:spcPct val="80000"/>
              </a:lnSpc>
              <a:buFontTx/>
              <a:buNone/>
            </a:pPr>
            <a:endParaRPr lang="en-US" smtClean="0">
              <a:latin typeface="Berlin Sans FB" pitchFamily="34" charset="0"/>
            </a:endParaRPr>
          </a:p>
          <a:p>
            <a:pPr lvl="1">
              <a:lnSpc>
                <a:spcPct val="80000"/>
              </a:lnSpc>
              <a:buFont typeface="Arial" charset="0"/>
              <a:buChar char="•"/>
            </a:pPr>
            <a:endParaRPr lang="en-US" smtClean="0">
              <a:latin typeface="Berlin Sans FB" pitchFamily="34" charset="0"/>
            </a:endParaRPr>
          </a:p>
          <a:p>
            <a:endParaRPr lang="en-US" smtClean="0"/>
          </a:p>
        </p:txBody>
      </p:sp>
      <p:pic>
        <p:nvPicPr>
          <p:cNvPr id="31746" name="Picture 2" descr="Pictu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6475" y="2193468"/>
            <a:ext cx="2613025" cy="19022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1479550" y="274638"/>
            <a:ext cx="6851650" cy="1143000"/>
          </a:xfrm>
        </p:spPr>
        <p:txBody>
          <a:bodyPr/>
          <a:lstStyle/>
          <a:p>
            <a:r>
              <a:rPr lang="en-US" smtClean="0">
                <a:solidFill>
                  <a:srgbClr val="C00000"/>
                </a:solidFill>
                <a:latin typeface="Berlin Sans FB" pitchFamily="34" charset="0"/>
              </a:rPr>
              <a:t>Word Study &amp; Vocabulary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3788" y="1543050"/>
            <a:ext cx="6851650" cy="4525963"/>
          </a:xfrm>
        </p:spPr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en-US" sz="2800" dirty="0" smtClean="0">
                <a:solidFill>
                  <a:schemeClr val="tx2"/>
                </a:solidFill>
                <a:latin typeface="Berlin Sans FB" pitchFamily="34" charset="0"/>
              </a:rPr>
              <a:t>Words, words and more words! 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 smtClean="0">
                <a:latin typeface="Berlin Sans FB" pitchFamily="34" charset="0"/>
              </a:rPr>
              <a:t>Learning spelling patterns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 smtClean="0">
                <a:latin typeface="Berlin Sans FB" pitchFamily="34" charset="0"/>
              </a:rPr>
              <a:t>Bi-weekly developmental feature tests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 smtClean="0">
                <a:latin typeface="Berlin Sans FB" pitchFamily="34" charset="0"/>
              </a:rPr>
              <a:t>Differentiated student lists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 smtClean="0">
                <a:latin typeface="Berlin Sans FB" pitchFamily="34" charset="0"/>
              </a:rPr>
              <a:t>Improves </a:t>
            </a:r>
          </a:p>
          <a:p>
            <a:pPr lvl="1">
              <a:lnSpc>
                <a:spcPct val="90000"/>
              </a:lnSpc>
              <a:defRPr/>
            </a:pPr>
            <a:r>
              <a:rPr lang="en-US" dirty="0" smtClean="0">
                <a:solidFill>
                  <a:srgbClr val="00542A"/>
                </a:solidFill>
                <a:latin typeface="Berlin Sans FB" pitchFamily="34" charset="0"/>
              </a:rPr>
              <a:t>student decoding abilities</a:t>
            </a:r>
          </a:p>
          <a:p>
            <a:pPr lvl="1">
              <a:lnSpc>
                <a:spcPct val="90000"/>
              </a:lnSpc>
              <a:defRPr/>
            </a:pPr>
            <a:r>
              <a:rPr lang="en-US" dirty="0" smtClean="0">
                <a:solidFill>
                  <a:srgbClr val="00542A"/>
                </a:solidFill>
                <a:latin typeface="Berlin Sans FB" pitchFamily="34" charset="0"/>
              </a:rPr>
              <a:t>spelling and writing</a:t>
            </a:r>
          </a:p>
          <a:p>
            <a:pPr>
              <a:lnSpc>
                <a:spcPct val="90000"/>
              </a:lnSpc>
              <a:defRPr/>
            </a:pPr>
            <a:r>
              <a:rPr lang="en-US" dirty="0" smtClean="0">
                <a:latin typeface="Berlin Sans FB" pitchFamily="34" charset="0"/>
              </a:rPr>
              <a:t>Vocabulary Instruction</a:t>
            </a:r>
          </a:p>
          <a:p>
            <a:pPr lvl="1">
              <a:lnSpc>
                <a:spcPct val="90000"/>
              </a:lnSpc>
              <a:defRPr/>
            </a:pPr>
            <a:r>
              <a:rPr lang="en-US" dirty="0" smtClean="0">
                <a:latin typeface="Berlin Sans FB" pitchFamily="34" charset="0"/>
              </a:rPr>
              <a:t>Prefixes &amp; Suffixes</a:t>
            </a:r>
          </a:p>
          <a:p>
            <a:pPr marL="342900" lvl="1" indent="-342900">
              <a:buFontTx/>
              <a:buNone/>
              <a:defRPr/>
            </a:pPr>
            <a:endParaRPr lang="en-US" dirty="0" smtClean="0">
              <a:latin typeface="Berlin Sans FB" pitchFamily="34" charset="0"/>
            </a:endParaRPr>
          </a:p>
        </p:txBody>
      </p:sp>
      <p:pic>
        <p:nvPicPr>
          <p:cNvPr id="5" name="Picture 4" descr="WORD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79560" y="4364181"/>
            <a:ext cx="2496190" cy="18326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336550" y="331788"/>
            <a:ext cx="6851650" cy="1143000"/>
          </a:xfrm>
        </p:spPr>
        <p:txBody>
          <a:bodyPr/>
          <a:lstStyle/>
          <a:p>
            <a:r>
              <a:rPr lang="en-US" sz="5400" smtClean="0">
                <a:solidFill>
                  <a:srgbClr val="C00000"/>
                </a:solidFill>
                <a:latin typeface="Berlin Sans FB" pitchFamily="34" charset="0"/>
              </a:rPr>
              <a:t>Writer’s Workshop</a:t>
            </a:r>
          </a:p>
        </p:txBody>
      </p:sp>
      <p:sp>
        <p:nvSpPr>
          <p:cNvPr id="12291" name="Text Box 4"/>
          <p:cNvSpPr>
            <a:spLocks noGrp="1" noChangeArrowheads="1"/>
          </p:cNvSpPr>
          <p:nvPr>
            <p:ph idx="1"/>
          </p:nvPr>
        </p:nvSpPr>
        <p:spPr>
          <a:xfrm>
            <a:off x="365125" y="2257425"/>
            <a:ext cx="4206875" cy="4554538"/>
          </a:xfrm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None/>
            </a:pPr>
            <a:r>
              <a:rPr lang="en-US" u="sng" smtClean="0">
                <a:solidFill>
                  <a:srgbClr val="C00000"/>
                </a:solidFill>
                <a:latin typeface="Berlin Sans FB" pitchFamily="34" charset="0"/>
              </a:rPr>
              <a:t>Genres</a:t>
            </a:r>
          </a:p>
          <a:p>
            <a:pPr>
              <a:spcBef>
                <a:spcPct val="50000"/>
              </a:spcBef>
            </a:pPr>
            <a:r>
              <a:rPr lang="en-US" sz="2800" smtClean="0">
                <a:latin typeface="Berlin Sans FB" pitchFamily="34" charset="0"/>
              </a:rPr>
              <a:t>Lists and Instructions</a:t>
            </a:r>
          </a:p>
          <a:p>
            <a:pPr>
              <a:spcBef>
                <a:spcPct val="50000"/>
              </a:spcBef>
            </a:pPr>
            <a:r>
              <a:rPr lang="en-US" sz="2800" smtClean="0">
                <a:latin typeface="Berlin Sans FB" pitchFamily="34" charset="0"/>
              </a:rPr>
              <a:t>Poetry</a:t>
            </a:r>
          </a:p>
          <a:p>
            <a:pPr>
              <a:spcBef>
                <a:spcPct val="50000"/>
              </a:spcBef>
            </a:pPr>
            <a:r>
              <a:rPr lang="en-US" sz="2800" smtClean="0">
                <a:latin typeface="Berlin Sans FB" pitchFamily="34" charset="0"/>
              </a:rPr>
              <a:t>Letter writing</a:t>
            </a:r>
          </a:p>
          <a:p>
            <a:pPr>
              <a:spcBef>
                <a:spcPct val="50000"/>
              </a:spcBef>
            </a:pPr>
            <a:r>
              <a:rPr lang="en-US" sz="2800" smtClean="0">
                <a:latin typeface="Berlin Sans FB" pitchFamily="34" charset="0"/>
              </a:rPr>
              <a:t>Personal Narrative</a:t>
            </a:r>
          </a:p>
          <a:p>
            <a:pPr>
              <a:spcBef>
                <a:spcPct val="50000"/>
              </a:spcBef>
            </a:pPr>
            <a:r>
              <a:rPr lang="en-US" sz="2800" smtClean="0">
                <a:latin typeface="Berlin Sans FB" pitchFamily="34" charset="0"/>
              </a:rPr>
              <a:t>Informational Writing</a:t>
            </a:r>
          </a:p>
          <a:p>
            <a:pPr>
              <a:spcBef>
                <a:spcPct val="50000"/>
              </a:spcBef>
            </a:pPr>
            <a:endParaRPr lang="en-US" smtClean="0"/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4903788" y="2311400"/>
            <a:ext cx="4572000" cy="3817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u="sng">
                <a:solidFill>
                  <a:srgbClr val="C00000"/>
                </a:solidFill>
                <a:latin typeface="Berlin Sans FB" pitchFamily="34" charset="0"/>
              </a:rPr>
              <a:t>Continuous Cycle</a:t>
            </a:r>
          </a:p>
          <a:p>
            <a:pPr lvl="1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800">
                <a:latin typeface="Berlin Sans FB" pitchFamily="34" charset="0"/>
              </a:rPr>
              <a:t>Planning</a:t>
            </a:r>
          </a:p>
          <a:p>
            <a:pPr lvl="1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800">
                <a:latin typeface="Berlin Sans FB" pitchFamily="34" charset="0"/>
              </a:rPr>
              <a:t>Drafting</a:t>
            </a:r>
          </a:p>
          <a:p>
            <a:pPr lvl="1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800">
                <a:latin typeface="Berlin Sans FB" pitchFamily="34" charset="0"/>
              </a:rPr>
              <a:t>Revising</a:t>
            </a:r>
          </a:p>
          <a:p>
            <a:pPr lvl="1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800">
                <a:latin typeface="Berlin Sans FB" pitchFamily="34" charset="0"/>
              </a:rPr>
              <a:t>Editing</a:t>
            </a:r>
          </a:p>
          <a:p>
            <a:pPr lvl="1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800">
                <a:latin typeface="Berlin Sans FB" pitchFamily="34" charset="0"/>
              </a:rPr>
              <a:t>Publishing</a:t>
            </a:r>
          </a:p>
        </p:txBody>
      </p:sp>
      <p:cxnSp>
        <p:nvCxnSpPr>
          <p:cNvPr id="7" name="Straight Connector 6"/>
          <p:cNvCxnSpPr/>
          <p:nvPr/>
        </p:nvCxnSpPr>
        <p:spPr>
          <a:xfrm rot="16200000" flipH="1">
            <a:off x="1935957" y="3907631"/>
            <a:ext cx="4614862" cy="28575"/>
          </a:xfrm>
          <a:prstGeom prst="line">
            <a:avLst/>
          </a:prstGeom>
          <a:ln w="476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22" name="Picture 2" descr="Pictur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2818" y="178798"/>
            <a:ext cx="2536970" cy="18976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1830388" y="0"/>
            <a:ext cx="6851650" cy="1143000"/>
          </a:xfrm>
        </p:spPr>
        <p:txBody>
          <a:bodyPr/>
          <a:lstStyle/>
          <a:p>
            <a:r>
              <a:rPr lang="en-US" smtClean="0">
                <a:solidFill>
                  <a:srgbClr val="C00000"/>
                </a:solidFill>
                <a:latin typeface="Berlin Sans FB" pitchFamily="34" charset="0"/>
              </a:rPr>
              <a:t>First Quarter Expectations</a:t>
            </a:r>
          </a:p>
        </p:txBody>
      </p:sp>
      <p:sp>
        <p:nvSpPr>
          <p:cNvPr id="13315" name="TextBox 4"/>
          <p:cNvSpPr txBox="1">
            <a:spLocks noChangeArrowheads="1"/>
          </p:cNvSpPr>
          <p:nvPr/>
        </p:nvSpPr>
        <p:spPr bwMode="auto">
          <a:xfrm>
            <a:off x="873125" y="1558925"/>
            <a:ext cx="7439025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517650" y="1454150"/>
          <a:ext cx="6421580" cy="4939541"/>
        </p:xfrm>
        <a:graphic>
          <a:graphicData uri="http://schemas.openxmlformats.org/drawingml/2006/table">
            <a:tbl>
              <a:tblPr/>
              <a:tblGrid>
                <a:gridCol w="2139302"/>
                <a:gridCol w="2142976"/>
                <a:gridCol w="2139302"/>
              </a:tblGrid>
              <a:tr h="131816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omic Sans MS" pitchFamily="66" charset="0"/>
                          <a:ea typeface="Times"/>
                          <a:cs typeface="Times New Roman"/>
                        </a:rPr>
                        <a:t>I </a:t>
                      </a:r>
                      <a:r>
                        <a:rPr lang="en-US" sz="2400" dirty="0">
                          <a:latin typeface="Comic Sans MS" pitchFamily="66" charset="0"/>
                          <a:ea typeface="Times"/>
                          <a:cs typeface="Times New Roman"/>
                        </a:rPr>
                        <a:t>used complete sentences.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omic Sans MS" pitchFamily="66" charset="0"/>
                          <a:ea typeface="Times"/>
                          <a:cs typeface="Times New Roman"/>
                        </a:rPr>
                        <a:t>I used correction punctuation &amp; capitalization.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omic Sans MS" pitchFamily="66" charset="0"/>
                          <a:ea typeface="Times"/>
                          <a:cs typeface="Times New Roman"/>
                        </a:rPr>
                        <a:t>I wrote a focused story on one topic.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70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omic Sans MS" pitchFamily="66" charset="0"/>
                          <a:ea typeface="Times"/>
                          <a:cs typeface="Times New Roman"/>
                        </a:rPr>
                        <a:t>My story has a beginning, middle and end.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Comic Sans MS" pitchFamily="66" charset="0"/>
                          <a:ea typeface="Times"/>
                          <a:cs typeface="Times New Roman"/>
                        </a:rPr>
                        <a:t>First Quarter Writing Expectations</a:t>
                      </a:r>
                      <a:endParaRPr lang="en-US" sz="2400">
                        <a:latin typeface="Comic Sans MS" pitchFamily="66" charset="0"/>
                        <a:ea typeface="Times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omic Sans MS" pitchFamily="66" charset="0"/>
                          <a:ea typeface="Times"/>
                          <a:cs typeface="Times New Roman"/>
                        </a:rPr>
                        <a:t>I indented the paragraphs.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70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omic Sans MS" pitchFamily="66" charset="0"/>
                          <a:ea typeface="Times"/>
                          <a:cs typeface="Times New Roman"/>
                        </a:rPr>
                        <a:t>I used descriptive words.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omic Sans MS" pitchFamily="66" charset="0"/>
                          <a:ea typeface="Times"/>
                          <a:cs typeface="Times New Roman"/>
                        </a:rPr>
                        <a:t>I re-read my story and made any changes needed.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omic Sans MS" pitchFamily="66" charset="0"/>
                          <a:ea typeface="Times"/>
                          <a:cs typeface="Times New Roman"/>
                        </a:rPr>
                        <a:t>I spelled the first 200 sight words correctly.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smtClean="0">
                <a:solidFill>
                  <a:srgbClr val="C00000"/>
                </a:solidFill>
                <a:latin typeface="Berlin Sans FB" pitchFamily="34" charset="0"/>
              </a:rPr>
              <a:t>Science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8088" y="1543050"/>
            <a:ext cx="6851650" cy="4525963"/>
          </a:xfrm>
        </p:spPr>
        <p:txBody>
          <a:bodyPr/>
          <a:lstStyle/>
          <a:p>
            <a:pPr marL="514350" indent="-514350">
              <a:spcBef>
                <a:spcPct val="50000"/>
              </a:spcBef>
              <a:buFontTx/>
              <a:buAutoNum type="arabicPeriod"/>
            </a:pPr>
            <a:r>
              <a:rPr lang="en-US" sz="3600" smtClean="0">
                <a:latin typeface="Berlin Sans FB" pitchFamily="34" charset="0"/>
              </a:rPr>
              <a:t>Soils</a:t>
            </a:r>
          </a:p>
          <a:p>
            <a:pPr marL="514350" indent="-514350">
              <a:spcBef>
                <a:spcPct val="50000"/>
              </a:spcBef>
              <a:buFontTx/>
              <a:buAutoNum type="arabicPeriod"/>
            </a:pPr>
            <a:r>
              <a:rPr lang="en-US" sz="3600" smtClean="0">
                <a:latin typeface="Berlin Sans FB" pitchFamily="34" charset="0"/>
              </a:rPr>
              <a:t>Objects in the Sky</a:t>
            </a:r>
          </a:p>
          <a:p>
            <a:pPr marL="514350" indent="-514350">
              <a:spcBef>
                <a:spcPct val="50000"/>
              </a:spcBef>
              <a:buFontTx/>
              <a:buAutoNum type="arabicPeriod"/>
            </a:pPr>
            <a:r>
              <a:rPr lang="en-US" sz="3600" smtClean="0">
                <a:latin typeface="Berlin Sans FB" pitchFamily="34" charset="0"/>
              </a:rPr>
              <a:t>Plants</a:t>
            </a:r>
          </a:p>
          <a:p>
            <a:pPr marL="514350" indent="-514350">
              <a:spcBef>
                <a:spcPct val="50000"/>
              </a:spcBef>
              <a:buFontTx/>
              <a:buAutoNum type="arabicPeriod"/>
            </a:pPr>
            <a:r>
              <a:rPr lang="en-US" sz="3600" smtClean="0">
                <a:latin typeface="Berlin Sans FB" pitchFamily="34" charset="0"/>
              </a:rPr>
              <a:t>The Human Body </a:t>
            </a:r>
          </a:p>
          <a:p>
            <a:pPr marL="514350" indent="-514350"/>
            <a:endParaRPr lang="en-US" smtClean="0"/>
          </a:p>
        </p:txBody>
      </p:sp>
      <p:grpSp>
        <p:nvGrpSpPr>
          <p:cNvPr id="15364" name="Group 7"/>
          <p:cNvGrpSpPr>
            <a:grpSpLocks/>
          </p:cNvGrpSpPr>
          <p:nvPr/>
        </p:nvGrpSpPr>
        <p:grpSpPr bwMode="auto">
          <a:xfrm>
            <a:off x="5892800" y="0"/>
            <a:ext cx="1558925" cy="6858000"/>
            <a:chOff x="5892801" y="0"/>
            <a:chExt cx="1559560" cy="6858000"/>
          </a:xfrm>
        </p:grpSpPr>
        <p:pic>
          <p:nvPicPr>
            <p:cNvPr id="4" name="Picture 3" descr="potting_soil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909311" y="0"/>
              <a:ext cx="1543050" cy="1557339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5" name="Picture 4" descr="planets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933495" y="1557338"/>
              <a:ext cx="1510293" cy="1910683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6" name="Picture 5" descr="plant-a-tree1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900738" y="3474574"/>
              <a:ext cx="1501764" cy="1482724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27652" name="Picture 4" descr="http://www.fossweb.com/resources/pictures/717359697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892801" y="4963672"/>
              <a:ext cx="1493837" cy="189432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1768475" y="0"/>
            <a:ext cx="6851650" cy="1143000"/>
          </a:xfrm>
        </p:spPr>
        <p:txBody>
          <a:bodyPr/>
          <a:lstStyle/>
          <a:p>
            <a:r>
              <a:rPr lang="en-US" sz="6000" smtClean="0">
                <a:solidFill>
                  <a:srgbClr val="C00000"/>
                </a:solidFill>
                <a:latin typeface="Berlin Sans FB" pitchFamily="34" charset="0"/>
              </a:rPr>
              <a:t>Social Studies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331788" y="1309688"/>
            <a:ext cx="6851650" cy="5548312"/>
          </a:xfrm>
        </p:spPr>
        <p:txBody>
          <a:bodyPr/>
          <a:lstStyle/>
          <a:p>
            <a:r>
              <a:rPr lang="en-US" smtClean="0">
                <a:latin typeface="Berlin Sans FB" pitchFamily="34" charset="0"/>
              </a:rPr>
              <a:t>Change over time</a:t>
            </a:r>
          </a:p>
          <a:p>
            <a:pPr lvl="1"/>
            <a:r>
              <a:rPr lang="en-US" smtClean="0">
                <a:latin typeface="Berlin Sans FB" pitchFamily="34" charset="0"/>
              </a:rPr>
              <a:t>Native Americans</a:t>
            </a:r>
          </a:p>
          <a:p>
            <a:pPr lvl="1"/>
            <a:r>
              <a:rPr lang="en-US" smtClean="0">
                <a:latin typeface="Berlin Sans FB" pitchFamily="34" charset="0"/>
              </a:rPr>
              <a:t>Colonists</a:t>
            </a:r>
          </a:p>
          <a:p>
            <a:pPr lvl="1"/>
            <a:r>
              <a:rPr lang="en-US" smtClean="0">
                <a:latin typeface="Berlin Sans FB" pitchFamily="34" charset="0"/>
              </a:rPr>
              <a:t>Video Conferencing</a:t>
            </a:r>
          </a:p>
          <a:p>
            <a:pPr lvl="1"/>
            <a:r>
              <a:rPr lang="en-US" smtClean="0">
                <a:latin typeface="Berlin Sans FB" pitchFamily="34" charset="0"/>
              </a:rPr>
              <a:t>Visit from Raleigh City Museum</a:t>
            </a:r>
          </a:p>
          <a:p>
            <a:pPr lvl="1"/>
            <a:r>
              <a:rPr lang="en-US" smtClean="0">
                <a:latin typeface="Berlin Sans FB" pitchFamily="34" charset="0"/>
              </a:rPr>
              <a:t> Wake Ed Partnership Grant</a:t>
            </a:r>
          </a:p>
          <a:p>
            <a:pPr lvl="2"/>
            <a:r>
              <a:rPr lang="en-US" smtClean="0">
                <a:latin typeface="Berlin Sans FB" pitchFamily="34" charset="0"/>
              </a:rPr>
              <a:t>Artifacts and hands-on connections</a:t>
            </a:r>
          </a:p>
          <a:p>
            <a:r>
              <a:rPr lang="en-US" smtClean="0">
                <a:latin typeface="Berlin Sans FB" pitchFamily="34" charset="0"/>
              </a:rPr>
              <a:t>Economy</a:t>
            </a:r>
          </a:p>
          <a:p>
            <a:pPr lvl="1"/>
            <a:r>
              <a:rPr lang="en-US" smtClean="0">
                <a:latin typeface="Berlin Sans FB" pitchFamily="34" charset="0"/>
              </a:rPr>
              <a:t>Needs &amp; Wants</a:t>
            </a:r>
          </a:p>
          <a:p>
            <a:pPr lvl="1"/>
            <a:r>
              <a:rPr lang="en-US" smtClean="0">
                <a:latin typeface="Berlin Sans FB" pitchFamily="34" charset="0"/>
              </a:rPr>
              <a:t>Supply &amp; Demand</a:t>
            </a:r>
          </a:p>
        </p:txBody>
      </p:sp>
      <p:pic>
        <p:nvPicPr>
          <p:cNvPr id="19460" name="Picture 2" descr="http://wwwcache.wral.com/asset/news/local/2008/08/30/3461431/22795-raleigh2-220x1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84875" y="1249363"/>
            <a:ext cx="2408238" cy="180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4" descr="http://upload.wikimedia.org/wikipedia/commons/5/5c/Downtown-Raleigh-from-Western-Boulevard-Overpass-20081012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83338" y="3054350"/>
            <a:ext cx="2562225" cy="203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269875" y="336550"/>
            <a:ext cx="8874125" cy="1143000"/>
          </a:xfrm>
        </p:spPr>
        <p:txBody>
          <a:bodyPr/>
          <a:lstStyle/>
          <a:p>
            <a:r>
              <a:rPr lang="en-US" sz="5400" smtClean="0">
                <a:solidFill>
                  <a:srgbClr val="C00000"/>
                </a:solidFill>
                <a:latin typeface="Berlin Sans FB" pitchFamily="34" charset="0"/>
              </a:rPr>
              <a:t> LEGO Serious Play Education</a:t>
            </a:r>
            <a:endParaRPr lang="en-US" sz="5400" smtClean="0"/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708025" y="1558925"/>
            <a:ext cx="7896225" cy="4987925"/>
          </a:xfrm>
        </p:spPr>
        <p:txBody>
          <a:bodyPr/>
          <a:lstStyle/>
          <a:p>
            <a:r>
              <a:rPr lang="en-US" smtClean="0">
                <a:latin typeface="Berlin Sans FB" pitchFamily="34" charset="0"/>
              </a:rPr>
              <a:t>Integrated into the curriculum</a:t>
            </a:r>
          </a:p>
          <a:p>
            <a:pPr>
              <a:buFontTx/>
              <a:buNone/>
            </a:pPr>
            <a:endParaRPr lang="en-US" smtClean="0">
              <a:latin typeface="Berlin Sans FB" pitchFamily="34" charset="0"/>
            </a:endParaRPr>
          </a:p>
          <a:p>
            <a:r>
              <a:rPr lang="en-US" smtClean="0">
                <a:latin typeface="Berlin Sans FB" pitchFamily="34" charset="0"/>
              </a:rPr>
              <a:t>3 Rules of LSP</a:t>
            </a:r>
          </a:p>
          <a:p>
            <a:pPr>
              <a:buFontTx/>
              <a:buNone/>
            </a:pPr>
            <a:endParaRPr lang="en-US" smtClean="0">
              <a:latin typeface="Berlin Sans FB" pitchFamily="34" charset="0"/>
            </a:endParaRPr>
          </a:p>
          <a:p>
            <a:r>
              <a:rPr lang="en-US" smtClean="0">
                <a:latin typeface="Berlin Sans FB" pitchFamily="34" charset="0"/>
              </a:rPr>
              <a:t>LEGO Theory</a:t>
            </a:r>
          </a:p>
          <a:p>
            <a:pPr lvl="1"/>
            <a:r>
              <a:rPr lang="en-US" smtClean="0">
                <a:latin typeface="Berlin Sans FB" pitchFamily="34" charset="0"/>
              </a:rPr>
              <a:t>Play </a:t>
            </a:r>
          </a:p>
          <a:p>
            <a:pPr lvl="1"/>
            <a:r>
              <a:rPr lang="en-US" smtClean="0">
                <a:latin typeface="Berlin Sans FB" pitchFamily="34" charset="0"/>
              </a:rPr>
              <a:t>Constructionism</a:t>
            </a:r>
          </a:p>
          <a:p>
            <a:pPr lvl="1"/>
            <a:r>
              <a:rPr lang="en-US" smtClean="0">
                <a:latin typeface="Berlin Sans FB" pitchFamily="34" charset="0"/>
              </a:rPr>
              <a:t>Imagination</a:t>
            </a:r>
          </a:p>
          <a:p>
            <a:endParaRPr lang="en-US" smtClean="0"/>
          </a:p>
          <a:p>
            <a:endParaRPr lang="en-US" smtClean="0"/>
          </a:p>
          <a:p>
            <a:pPr lvl="2"/>
            <a:endParaRPr lang="en-US" smtClean="0"/>
          </a:p>
          <a:p>
            <a:pPr lvl="1"/>
            <a:endParaRPr lang="en-US" smtClean="0"/>
          </a:p>
          <a:p>
            <a:endParaRPr lang="en-US" smtClean="0"/>
          </a:p>
          <a:p>
            <a:endParaRPr lang="en-US" smtClean="0"/>
          </a:p>
        </p:txBody>
      </p:sp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06938" y="5808663"/>
            <a:ext cx="2628900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80300" y="5556250"/>
            <a:ext cx="1455738" cy="1176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4"/>
          <p:cNvPicPr>
            <a:picLocks noChangeAspect="1" noChangeArrowheads="1"/>
          </p:cNvPicPr>
          <p:nvPr/>
        </p:nvPicPr>
        <p:blipFill>
          <a:blip r:embed="rId5" cstate="print"/>
          <a:srcRect l="6316" t="11530" r="4591" b="4601"/>
          <a:stretch>
            <a:fillRect/>
          </a:stretch>
        </p:blipFill>
        <p:spPr bwMode="auto">
          <a:xfrm>
            <a:off x="5195888" y="2306638"/>
            <a:ext cx="2576512" cy="337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1123950" y="0"/>
            <a:ext cx="6851650" cy="1143000"/>
          </a:xfrm>
        </p:spPr>
        <p:txBody>
          <a:bodyPr/>
          <a:lstStyle/>
          <a:p>
            <a:r>
              <a:rPr lang="en-US" sz="5400" smtClean="0">
                <a:solidFill>
                  <a:srgbClr val="C00000"/>
                </a:solidFill>
                <a:latin typeface="Berlin Sans FB" pitchFamily="34" charset="0"/>
              </a:rPr>
              <a:t>  Classroom Economy </a:t>
            </a:r>
            <a:endParaRPr lang="en-US" sz="5400" smtClean="0"/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623888" y="996950"/>
            <a:ext cx="7980362" cy="4525963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2800" smtClean="0">
                <a:latin typeface="Berlin Sans FB" pitchFamily="34" charset="0"/>
              </a:rPr>
              <a:t>Create list of classroom careers</a:t>
            </a:r>
          </a:p>
          <a:p>
            <a:pPr algn="ctr">
              <a:buFontTx/>
              <a:buNone/>
            </a:pPr>
            <a:endParaRPr lang="en-US" sz="2800" smtClean="0">
              <a:latin typeface="Berlin Sans FB" pitchFamily="34" charset="0"/>
            </a:endParaRPr>
          </a:p>
          <a:p>
            <a:pPr algn="ctr">
              <a:buFontTx/>
              <a:buNone/>
            </a:pPr>
            <a:endParaRPr lang="en-US" sz="2800" smtClean="0">
              <a:latin typeface="Berlin Sans FB" pitchFamily="34" charset="0"/>
            </a:endParaRPr>
          </a:p>
          <a:p>
            <a:pPr algn="ctr">
              <a:buFontTx/>
              <a:buNone/>
            </a:pPr>
            <a:r>
              <a:rPr lang="en-US" sz="2800" smtClean="0">
                <a:latin typeface="Berlin Sans FB" pitchFamily="34" charset="0"/>
              </a:rPr>
              <a:t>Rank jobs and identify salaries</a:t>
            </a:r>
          </a:p>
          <a:p>
            <a:pPr algn="ctr">
              <a:buFontTx/>
              <a:buNone/>
            </a:pPr>
            <a:endParaRPr lang="en-US" sz="2800" smtClean="0">
              <a:latin typeface="Berlin Sans FB" pitchFamily="34" charset="0"/>
            </a:endParaRPr>
          </a:p>
          <a:p>
            <a:pPr algn="ctr">
              <a:buFontTx/>
              <a:buNone/>
            </a:pPr>
            <a:endParaRPr lang="en-US" sz="2800" smtClean="0">
              <a:latin typeface="Berlin Sans FB" pitchFamily="34" charset="0"/>
            </a:endParaRPr>
          </a:p>
          <a:p>
            <a:pPr algn="ctr">
              <a:buFontTx/>
              <a:buNone/>
            </a:pPr>
            <a:r>
              <a:rPr lang="en-US" sz="2800" smtClean="0">
                <a:latin typeface="Berlin Sans FB" pitchFamily="34" charset="0"/>
              </a:rPr>
              <a:t>Establish how to earn credits &amp; debits </a:t>
            </a:r>
          </a:p>
          <a:p>
            <a:pPr algn="ctr">
              <a:buFontTx/>
              <a:buNone/>
            </a:pPr>
            <a:endParaRPr lang="en-US" sz="2800" smtClean="0">
              <a:latin typeface="Berlin Sans FB" pitchFamily="34" charset="0"/>
            </a:endParaRPr>
          </a:p>
          <a:p>
            <a:pPr algn="ctr">
              <a:buFontTx/>
              <a:buNone/>
            </a:pPr>
            <a:endParaRPr lang="en-US" sz="2800" smtClean="0">
              <a:latin typeface="Berlin Sans FB" pitchFamily="34" charset="0"/>
            </a:endParaRPr>
          </a:p>
          <a:p>
            <a:pPr algn="ctr">
              <a:buFontTx/>
              <a:buNone/>
            </a:pPr>
            <a:r>
              <a:rPr lang="en-US" sz="2800" smtClean="0">
                <a:latin typeface="Berlin Sans FB" pitchFamily="34" charset="0"/>
              </a:rPr>
              <a:t>Generate credit/debit logs, wallets and Combs cash</a:t>
            </a:r>
          </a:p>
          <a:p>
            <a:pPr>
              <a:buFontTx/>
              <a:buNone/>
            </a:pPr>
            <a:endParaRPr lang="en-US" smtClean="0"/>
          </a:p>
        </p:txBody>
      </p:sp>
      <p:sp>
        <p:nvSpPr>
          <p:cNvPr id="4" name="Down Arrow 3"/>
          <p:cNvSpPr/>
          <p:nvPr/>
        </p:nvSpPr>
        <p:spPr>
          <a:xfrm>
            <a:off x="4176713" y="1579563"/>
            <a:ext cx="498475" cy="9350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Down Arrow 4"/>
          <p:cNvSpPr/>
          <p:nvPr/>
        </p:nvSpPr>
        <p:spPr>
          <a:xfrm>
            <a:off x="4205288" y="3124200"/>
            <a:ext cx="498475" cy="9350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Down Arrow 6"/>
          <p:cNvSpPr/>
          <p:nvPr/>
        </p:nvSpPr>
        <p:spPr>
          <a:xfrm>
            <a:off x="4225925" y="4621213"/>
            <a:ext cx="498475" cy="9350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2" name="Picture 11" descr="Combs Cash 5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335747">
            <a:off x="6900681" y="1798785"/>
            <a:ext cx="1691025" cy="7807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Picture 12" descr="Combs Cash 5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803037">
            <a:off x="402900" y="1805712"/>
            <a:ext cx="1691025" cy="7807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2578100" y="336550"/>
            <a:ext cx="4300538" cy="1143000"/>
          </a:xfrm>
        </p:spPr>
        <p:txBody>
          <a:bodyPr/>
          <a:lstStyle/>
          <a:p>
            <a:r>
              <a:rPr lang="en-US" sz="5400" smtClean="0">
                <a:solidFill>
                  <a:srgbClr val="C00000"/>
                </a:solidFill>
                <a:latin typeface="Berlin Sans FB" pitchFamily="34" charset="0"/>
              </a:rPr>
              <a:t>Homework 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1766888" y="1268413"/>
            <a:ext cx="6851650" cy="4695825"/>
          </a:xfrm>
        </p:spPr>
        <p:txBody>
          <a:bodyPr/>
          <a:lstStyle/>
          <a:p>
            <a:pPr>
              <a:buFontTx/>
              <a:buNone/>
            </a:pPr>
            <a:endParaRPr lang="en-US" smtClean="0"/>
          </a:p>
          <a:p>
            <a:r>
              <a:rPr lang="en-US" smtClean="0"/>
              <a:t>Hallmarks of Good Homework</a:t>
            </a:r>
          </a:p>
          <a:p>
            <a:endParaRPr lang="en-US" smtClean="0"/>
          </a:p>
          <a:p>
            <a:r>
              <a:rPr lang="en-US" smtClean="0"/>
              <a:t>Agendas</a:t>
            </a:r>
          </a:p>
          <a:p>
            <a:pPr>
              <a:buFontTx/>
              <a:buNone/>
            </a:pPr>
            <a:endParaRPr lang="en-US" sz="1200" smtClean="0"/>
          </a:p>
          <a:p>
            <a:pPr lvl="1"/>
            <a:r>
              <a:rPr lang="en-US" smtClean="0"/>
              <a:t>Weekly Reading</a:t>
            </a:r>
          </a:p>
          <a:p>
            <a:endParaRPr lang="en-US" sz="1200" smtClean="0"/>
          </a:p>
          <a:p>
            <a:pPr lvl="1"/>
            <a:r>
              <a:rPr lang="en-US" smtClean="0"/>
              <a:t>Math Expressions</a:t>
            </a:r>
          </a:p>
          <a:p>
            <a:endParaRPr lang="en-US" sz="1200" smtClean="0"/>
          </a:p>
          <a:p>
            <a:pPr lvl="1"/>
            <a:r>
              <a:rPr lang="en-US" smtClean="0"/>
              <a:t>Word Study</a:t>
            </a:r>
          </a:p>
          <a:p>
            <a:pPr>
              <a:buFontTx/>
              <a:buNone/>
            </a:pPr>
            <a:endParaRPr lang="en-US" smtClean="0"/>
          </a:p>
        </p:txBody>
      </p:sp>
      <p:pic>
        <p:nvPicPr>
          <p:cNvPr id="26626" name="Picture 2" descr="Pictur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31428" y="2743199"/>
            <a:ext cx="3294063" cy="24705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smtClean="0">
                <a:solidFill>
                  <a:srgbClr val="C00000"/>
                </a:solidFill>
                <a:latin typeface="Berlin Sans FB" pitchFamily="34" charset="0"/>
              </a:rPr>
              <a:t>Quality Process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>
                <a:latin typeface="Berlin Sans FB" pitchFamily="34" charset="0"/>
              </a:rPr>
              <a:t>Agenda</a:t>
            </a:r>
          </a:p>
          <a:p>
            <a:endParaRPr lang="en-US" smtClean="0">
              <a:latin typeface="Berlin Sans FB" pitchFamily="34" charset="0"/>
            </a:endParaRPr>
          </a:p>
          <a:p>
            <a:r>
              <a:rPr lang="en-US" smtClean="0">
                <a:latin typeface="Berlin Sans FB" pitchFamily="34" charset="0"/>
              </a:rPr>
              <a:t>Issue Bin</a:t>
            </a:r>
          </a:p>
          <a:p>
            <a:endParaRPr lang="en-US" smtClean="0">
              <a:latin typeface="Berlin Sans FB" pitchFamily="34" charset="0"/>
            </a:endParaRPr>
          </a:p>
          <a:p>
            <a:r>
              <a:rPr lang="en-US" smtClean="0">
                <a:latin typeface="Berlin Sans FB" pitchFamily="34" charset="0"/>
              </a:rPr>
              <a:t>Plus/Delta</a:t>
            </a:r>
          </a:p>
        </p:txBody>
      </p:sp>
      <p:grpSp>
        <p:nvGrpSpPr>
          <p:cNvPr id="4100" name="Group 9"/>
          <p:cNvGrpSpPr>
            <a:grpSpLocks/>
          </p:cNvGrpSpPr>
          <p:nvPr/>
        </p:nvGrpSpPr>
        <p:grpSpPr bwMode="auto">
          <a:xfrm>
            <a:off x="5418138" y="1555750"/>
            <a:ext cx="3125787" cy="4503738"/>
            <a:chOff x="5418160" y="1555844"/>
            <a:chExt cx="3125338" cy="4503764"/>
          </a:xfrm>
        </p:grpSpPr>
        <p:cxnSp>
          <p:nvCxnSpPr>
            <p:cNvPr id="6" name="Straight Connector 5"/>
            <p:cNvCxnSpPr/>
            <p:nvPr/>
          </p:nvCxnSpPr>
          <p:spPr>
            <a:xfrm rot="5400000">
              <a:off x="5315542" y="4469718"/>
              <a:ext cx="3179781" cy="0"/>
            </a:xfrm>
            <a:prstGeom prst="line">
              <a:avLst/>
            </a:prstGeom>
            <a:ln w="412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02" name="TextBox 7"/>
            <p:cNvSpPr txBox="1">
              <a:spLocks noChangeArrowheads="1"/>
            </p:cNvSpPr>
            <p:nvPr/>
          </p:nvSpPr>
          <p:spPr bwMode="auto">
            <a:xfrm>
              <a:off x="5691122" y="1555844"/>
              <a:ext cx="1064525" cy="15696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9600">
                  <a:solidFill>
                    <a:srgbClr val="00B050"/>
                  </a:solidFill>
                </a:rPr>
                <a:t>+</a:t>
              </a:r>
            </a:p>
          </p:txBody>
        </p:sp>
        <p:sp>
          <p:nvSpPr>
            <p:cNvPr id="9" name="Isosceles Triangle 8"/>
            <p:cNvSpPr/>
            <p:nvPr/>
          </p:nvSpPr>
          <p:spPr>
            <a:xfrm>
              <a:off x="7465741" y="2074960"/>
              <a:ext cx="653956" cy="600078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5418160" y="2838551"/>
              <a:ext cx="3125338" cy="14288"/>
            </a:xfrm>
            <a:prstGeom prst="line">
              <a:avLst/>
            </a:prstGeom>
            <a:ln w="412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Volunteers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65018" y="1620982"/>
            <a:ext cx="804256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We love to have volunteers in our classroom. Please make sure you have signed up to be a volunteer using the volunteer registration (it is always available in the media center).  We sent out a Google document for you to sign up to volunteer. The link is: </a:t>
            </a:r>
            <a:r>
              <a:rPr lang="en-US" sz="2000" dirty="0" smtClean="0">
                <a:hlinkClick r:id="rId2"/>
              </a:rPr>
              <a:t>https://docs.google.com/spreadsheet/ccc?key=0AqAjYo3FFVEOdHMzNS03QmwtUjdFR2tydDZmWGhCYlE&amp;hl=en_US#gid=0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If you can only volunteer once or twice a month, that is great. We need volunteers to run and organize our classroom store once a month starting at the end of September. Please let us know if you are interested</a:t>
            </a:r>
            <a:r>
              <a:rPr lang="en-US" dirty="0" smtClean="0"/>
              <a:t>. 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2079625" y="274638"/>
            <a:ext cx="6851650" cy="1739900"/>
          </a:xfrm>
        </p:spPr>
        <p:txBody>
          <a:bodyPr/>
          <a:lstStyle/>
          <a:p>
            <a:r>
              <a:rPr lang="en-US" sz="5400" smtClean="0">
                <a:solidFill>
                  <a:srgbClr val="C00000"/>
                </a:solidFill>
                <a:latin typeface="Berlin Sans FB" pitchFamily="34" charset="0"/>
              </a:rPr>
              <a:t>Field Trips &amp; Events</a:t>
            </a:r>
            <a:br>
              <a:rPr lang="en-US" sz="5400" smtClean="0">
                <a:solidFill>
                  <a:srgbClr val="C00000"/>
                </a:solidFill>
                <a:latin typeface="Berlin Sans FB" pitchFamily="34" charset="0"/>
              </a:rPr>
            </a:br>
            <a:endParaRPr lang="en-US" sz="2400" smtClean="0">
              <a:solidFill>
                <a:srgbClr val="C00000"/>
              </a:solidFill>
              <a:latin typeface="Berlin Sans FB" pitchFamily="34" charset="0"/>
            </a:endParaRP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1528763" y="1800225"/>
            <a:ext cx="7188200" cy="4525963"/>
          </a:xfrm>
        </p:spPr>
        <p:txBody>
          <a:bodyPr/>
          <a:lstStyle/>
          <a:p>
            <a:r>
              <a:rPr lang="en-US" dirty="0" smtClean="0"/>
              <a:t>Historic Oak View County Park (Oct)</a:t>
            </a:r>
          </a:p>
          <a:p>
            <a:r>
              <a:rPr lang="en-US" dirty="0" smtClean="0"/>
              <a:t>Night Under the Stars/</a:t>
            </a:r>
            <a:r>
              <a:rPr lang="en-US" dirty="0" err="1" smtClean="0"/>
              <a:t>Starlab</a:t>
            </a:r>
            <a:r>
              <a:rPr lang="en-US" dirty="0" smtClean="0"/>
              <a:t> </a:t>
            </a:r>
          </a:p>
          <a:p>
            <a:pPr lvl="1"/>
            <a:r>
              <a:rPr lang="en-US" sz="3200" dirty="0" smtClean="0"/>
              <a:t>Dec 6th at AB Combs</a:t>
            </a:r>
          </a:p>
          <a:p>
            <a:r>
              <a:rPr lang="en-US" dirty="0" smtClean="0"/>
              <a:t>TBD (Spring)</a:t>
            </a:r>
          </a:p>
          <a:p>
            <a:endParaRPr lang="en-US" dirty="0" smtClean="0"/>
          </a:p>
          <a:p>
            <a:pPr>
              <a:buFontTx/>
              <a:buNone/>
            </a:pPr>
            <a:endParaRPr lang="en-US" dirty="0" smtClean="0"/>
          </a:p>
        </p:txBody>
      </p:sp>
      <p:pic>
        <p:nvPicPr>
          <p:cNvPr id="24578" name="Picture 2" descr="http://www.wakegov.com/images/parks/photos/oakview/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6759" y="4182339"/>
            <a:ext cx="3130467" cy="22050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80" name="Picture 4" descr="http://www.marbleskidsmuseum.org/stuff/contentmgr/files/0/cce6f48369e35298a92a89ac6d81fb23/thumb/moneypalooza_p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25116" y="4522643"/>
            <a:ext cx="2215514" cy="15825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82" name="Picture 6" descr="http://www.starlab.com/Page/sldsinsid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80587" y="4057650"/>
            <a:ext cx="2886888" cy="2197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Communication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will send out a newsletter every other Friday and special announcements.</a:t>
            </a:r>
          </a:p>
          <a:p>
            <a:r>
              <a:rPr lang="en-US" dirty="0" smtClean="0"/>
              <a:t>Agendas are our main source of communication; homework, specials, notes, etc. Please feel free to write notes as well.</a:t>
            </a:r>
          </a:p>
          <a:p>
            <a:r>
              <a:rPr lang="en-US" dirty="0" smtClean="0"/>
              <a:t>Friday folders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smtClean="0">
                <a:solidFill>
                  <a:srgbClr val="C00000"/>
                </a:solidFill>
                <a:latin typeface="Berlin Sans FB" pitchFamily="34" charset="0"/>
              </a:rPr>
              <a:t>Quality Process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 smtClean="0">
              <a:latin typeface="Berlin Sans FB" pitchFamily="34" charset="0"/>
            </a:endParaRPr>
          </a:p>
          <a:p>
            <a:r>
              <a:rPr lang="en-US" smtClean="0">
                <a:latin typeface="Berlin Sans FB" pitchFamily="34" charset="0"/>
              </a:rPr>
              <a:t>Issue Bin</a:t>
            </a:r>
          </a:p>
          <a:p>
            <a:endParaRPr lang="en-US" smtClean="0">
              <a:latin typeface="Berlin Sans FB" pitchFamily="34" charset="0"/>
            </a:endParaRPr>
          </a:p>
          <a:p>
            <a:r>
              <a:rPr lang="en-US" smtClean="0">
                <a:latin typeface="Berlin Sans FB" pitchFamily="34" charset="0"/>
              </a:rPr>
              <a:t>Plus/Delta</a:t>
            </a:r>
          </a:p>
        </p:txBody>
      </p:sp>
      <p:cxnSp>
        <p:nvCxnSpPr>
          <p:cNvPr id="6" name="Straight Connector 5"/>
          <p:cNvCxnSpPr/>
          <p:nvPr/>
        </p:nvCxnSpPr>
        <p:spPr>
          <a:xfrm rot="5400000">
            <a:off x="5315743" y="4469607"/>
            <a:ext cx="3179763" cy="0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57" name="TextBox 7"/>
          <p:cNvSpPr txBox="1">
            <a:spLocks noChangeArrowheads="1"/>
          </p:cNvSpPr>
          <p:nvPr/>
        </p:nvSpPr>
        <p:spPr bwMode="auto">
          <a:xfrm>
            <a:off x="5691188" y="1555750"/>
            <a:ext cx="1065212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9600">
                <a:solidFill>
                  <a:srgbClr val="00B050"/>
                </a:solidFill>
              </a:rPr>
              <a:t>+</a:t>
            </a:r>
          </a:p>
        </p:txBody>
      </p:sp>
      <p:sp>
        <p:nvSpPr>
          <p:cNvPr id="9" name="Isosceles Triangle 8"/>
          <p:cNvSpPr/>
          <p:nvPr/>
        </p:nvSpPr>
        <p:spPr>
          <a:xfrm>
            <a:off x="7466013" y="2074863"/>
            <a:ext cx="654050" cy="600075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5418138" y="2838450"/>
            <a:ext cx="3125787" cy="14288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38225" y="871538"/>
            <a:ext cx="7067550" cy="511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2963" y="914400"/>
            <a:ext cx="7458075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513" y="857250"/>
            <a:ext cx="7800975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66863" y="411306"/>
            <a:ext cx="6467475" cy="2394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748145" y="3366655"/>
            <a:ext cx="75853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Build a model of what you expect your child to learn in the Multiage classroom. This can be social, emotional or academic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rgbClr val="C00000"/>
                </a:solidFill>
                <a:latin typeface="Berlin Sans FB" pitchFamily="34" charset="0"/>
              </a:rPr>
              <a:t>3</a:t>
            </a:r>
            <a:r>
              <a:rPr lang="en-US" baseline="30000" smtClean="0">
                <a:solidFill>
                  <a:srgbClr val="C00000"/>
                </a:solidFill>
                <a:latin typeface="Berlin Sans FB" pitchFamily="34" charset="0"/>
              </a:rPr>
              <a:t>rd</a:t>
            </a:r>
            <a:r>
              <a:rPr lang="en-US" smtClean="0">
                <a:solidFill>
                  <a:srgbClr val="C00000"/>
                </a:solidFill>
                <a:latin typeface="Berlin Sans FB" pitchFamily="34" charset="0"/>
              </a:rPr>
              <a:t> Grade Expectations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solidFill>
                  <a:schemeClr val="tx2"/>
                </a:solidFill>
                <a:latin typeface="Berlin Sans FB" pitchFamily="34" charset="0"/>
              </a:rPr>
              <a:t>Meet quarterly benchmarks </a:t>
            </a:r>
          </a:p>
          <a:p>
            <a:pPr lvl="1"/>
            <a:r>
              <a:rPr lang="en-US" smtClean="0">
                <a:solidFill>
                  <a:schemeClr val="tx2"/>
                </a:solidFill>
                <a:latin typeface="Berlin Sans FB" pitchFamily="34" charset="0"/>
              </a:rPr>
              <a:t>Standards based grading (3 or higher)</a:t>
            </a:r>
          </a:p>
          <a:p>
            <a:r>
              <a:rPr lang="en-US" smtClean="0">
                <a:solidFill>
                  <a:schemeClr val="tx2"/>
                </a:solidFill>
                <a:latin typeface="Berlin Sans FB" pitchFamily="34" charset="0"/>
              </a:rPr>
              <a:t>Achieve a reading level  of  31-32</a:t>
            </a:r>
          </a:p>
          <a:p>
            <a:r>
              <a:rPr lang="en-US" smtClean="0">
                <a:solidFill>
                  <a:schemeClr val="tx2"/>
                </a:solidFill>
                <a:latin typeface="Berlin Sans FB" pitchFamily="34" charset="0"/>
              </a:rPr>
              <a:t>Achieve a level 3 or 4 on EOG’s</a:t>
            </a:r>
          </a:p>
          <a:p>
            <a:endParaRPr lang="en-US" smtClean="0">
              <a:solidFill>
                <a:schemeClr val="tx2"/>
              </a:solidFill>
              <a:latin typeface="Tempus Sans ITC" pitchFamily="82" charset="0"/>
            </a:endParaRPr>
          </a:p>
          <a:p>
            <a:endParaRPr lang="en-US" smtClean="0"/>
          </a:p>
        </p:txBody>
      </p:sp>
      <p:pic>
        <p:nvPicPr>
          <p:cNvPr id="21506" name="Picture 2" descr="http://www.certificationenterprise.com/_/rsrc/1239052409557/software/omr-scanning/BubbleSheet.jpg?height=263&amp;width=42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20976" y="4014788"/>
            <a:ext cx="4046614" cy="25399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1912938" y="814388"/>
            <a:ext cx="6851650" cy="1143000"/>
          </a:xfrm>
        </p:spPr>
        <p:txBody>
          <a:bodyPr/>
          <a:lstStyle/>
          <a:p>
            <a:pPr algn="ctr"/>
            <a:r>
              <a:rPr lang="en-US" sz="5400" smtClean="0">
                <a:solidFill>
                  <a:srgbClr val="C00000"/>
                </a:solidFill>
                <a:latin typeface="Berlin Sans FB" pitchFamily="34" charset="0"/>
              </a:rPr>
              <a:t>Wildly Important Goals</a:t>
            </a:r>
            <a:br>
              <a:rPr lang="en-US" sz="5400" smtClean="0">
                <a:solidFill>
                  <a:srgbClr val="C00000"/>
                </a:solidFill>
                <a:latin typeface="Berlin Sans FB" pitchFamily="34" charset="0"/>
              </a:rPr>
            </a:br>
            <a:r>
              <a:rPr lang="en-US" sz="5400" smtClean="0">
                <a:solidFill>
                  <a:srgbClr val="C00000"/>
                </a:solidFill>
                <a:latin typeface="Berlin Sans FB" pitchFamily="34" charset="0"/>
              </a:rPr>
              <a:t>(W.I.G.s)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4000" smtClean="0"/>
          </a:p>
          <a:p>
            <a:r>
              <a:rPr lang="en-US" sz="4000" smtClean="0">
                <a:latin typeface="Berlin Sans FB" pitchFamily="34" charset="0"/>
              </a:rPr>
              <a:t>Student Achievement</a:t>
            </a:r>
          </a:p>
          <a:p>
            <a:r>
              <a:rPr lang="en-US" sz="4000" smtClean="0">
                <a:latin typeface="Berlin Sans FB" pitchFamily="34" charset="0"/>
              </a:rPr>
              <a:t>Leadership Opportunities</a:t>
            </a:r>
          </a:p>
          <a:p>
            <a:pPr lvl="1"/>
            <a:r>
              <a:rPr lang="en-US" sz="4000" smtClean="0">
                <a:solidFill>
                  <a:srgbClr val="C00000"/>
                </a:solidFill>
                <a:latin typeface="Berlin Sans FB" pitchFamily="34" charset="0"/>
              </a:rPr>
              <a:t>Lead</a:t>
            </a:r>
          </a:p>
          <a:p>
            <a:pPr lvl="1"/>
            <a:r>
              <a:rPr lang="en-US" sz="4000" smtClean="0">
                <a:solidFill>
                  <a:srgbClr val="C00000"/>
                </a:solidFill>
                <a:latin typeface="Berlin Sans FB" pitchFamily="34" charset="0"/>
              </a:rPr>
              <a:t>Learn</a:t>
            </a:r>
          </a:p>
          <a:p>
            <a:pPr lvl="1"/>
            <a:r>
              <a:rPr lang="en-US" sz="4000" smtClean="0">
                <a:solidFill>
                  <a:srgbClr val="C00000"/>
                </a:solidFill>
                <a:latin typeface="Berlin Sans FB" pitchFamily="34" charset="0"/>
              </a:rPr>
              <a:t>Serve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Multiage?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100" b="1" dirty="0" smtClean="0"/>
              <a:t>Why should children work in multi-age groups?</a:t>
            </a:r>
            <a:endParaRPr lang="en-US" sz="1100" dirty="0" smtClean="0"/>
          </a:p>
          <a:p>
            <a:r>
              <a:rPr lang="en-US" sz="1100" dirty="0" smtClean="0"/>
              <a:t> </a:t>
            </a:r>
          </a:p>
          <a:p>
            <a:pPr lvl="0"/>
            <a:r>
              <a:rPr lang="en-US" sz="1100" dirty="0" smtClean="0"/>
              <a:t>Removing traditional grade-level grouping reduces the yearly time constraints placed on children, allowing them to work to mastery of high standards at their individual rates.</a:t>
            </a:r>
          </a:p>
          <a:p>
            <a:pPr lvl="0"/>
            <a:r>
              <a:rPr lang="en-US" sz="1100" dirty="0" smtClean="0"/>
              <a:t>Flexible use of multi-age groups provides children with many good role models.</a:t>
            </a:r>
          </a:p>
          <a:p>
            <a:pPr lvl="0"/>
            <a:r>
              <a:rPr lang="en-US" sz="1100" dirty="0" smtClean="0"/>
              <a:t>Advanced learners across all levels have the opportunity to be challenged and accelerated in their learning.</a:t>
            </a:r>
          </a:p>
          <a:p>
            <a:pPr lvl="0"/>
            <a:r>
              <a:rPr lang="en-US" sz="1100" dirty="0" smtClean="0"/>
              <a:t>The amount of support and help available to all children is increased through teaming and collaboration.</a:t>
            </a:r>
          </a:p>
          <a:p>
            <a:pPr lvl="0"/>
            <a:r>
              <a:rPr lang="en-US" sz="1100" dirty="0" smtClean="0"/>
              <a:t>Children learn social responsibility as they learn to work cooperatively.</a:t>
            </a:r>
          </a:p>
          <a:p>
            <a:pPr lvl="0"/>
            <a:r>
              <a:rPr lang="en-US" sz="1100" dirty="0" smtClean="0"/>
              <a:t>Leadership qualities of students are enhanced through group work.</a:t>
            </a:r>
          </a:p>
          <a:p>
            <a:pPr lvl="0"/>
            <a:r>
              <a:rPr lang="en-US" sz="1100" dirty="0" smtClean="0"/>
              <a:t>Children deepen their learning and grow academically as they  explain their work to others.</a:t>
            </a:r>
          </a:p>
          <a:p>
            <a:r>
              <a:rPr lang="en-US" sz="1100" dirty="0" smtClean="0"/>
              <a:t> </a:t>
            </a:r>
          </a:p>
          <a:p>
            <a:r>
              <a:rPr lang="en-US" sz="1100" b="1" dirty="0" smtClean="0"/>
              <a:t>What are the benefits of continuous progress?</a:t>
            </a:r>
            <a:endParaRPr lang="en-US" sz="1100" dirty="0" smtClean="0"/>
          </a:p>
          <a:p>
            <a:r>
              <a:rPr lang="en-US" sz="1100" dirty="0" smtClean="0"/>
              <a:t> </a:t>
            </a:r>
          </a:p>
          <a:p>
            <a:pPr lvl="0"/>
            <a:r>
              <a:rPr lang="en-US" sz="1100" dirty="0" smtClean="0"/>
              <a:t>Providing a family atmosphere for learning for both children and adults. </a:t>
            </a:r>
          </a:p>
          <a:p>
            <a:pPr lvl="0"/>
            <a:r>
              <a:rPr lang="en-US" sz="1100" dirty="0" smtClean="0"/>
              <a:t>Enabling teachers to build a long term relationship with each student.</a:t>
            </a:r>
          </a:p>
          <a:p>
            <a:pPr lvl="0"/>
            <a:r>
              <a:rPr lang="en-US" sz="1100" dirty="0" smtClean="0"/>
              <a:t>Student progress is effectively monitored over time.</a:t>
            </a:r>
          </a:p>
          <a:p>
            <a:pPr lvl="0"/>
            <a:r>
              <a:rPr lang="en-US" sz="1100" dirty="0" smtClean="0"/>
              <a:t>Increasing meaningful learning experiences for all children.</a:t>
            </a:r>
          </a:p>
          <a:p>
            <a:pPr lvl="0"/>
            <a:r>
              <a:rPr lang="en-US" sz="1100" dirty="0" smtClean="0"/>
              <a:t>Strengthening student’s positive attitudes about school.</a:t>
            </a:r>
          </a:p>
          <a:p>
            <a:pPr lvl="0"/>
            <a:r>
              <a:rPr lang="en-US" sz="1100" dirty="0" smtClean="0"/>
              <a:t>Meeting the individual needs of every student through appropriate instruction.</a:t>
            </a:r>
          </a:p>
          <a:p>
            <a:pPr lvl="0"/>
            <a:r>
              <a:rPr lang="en-US" sz="1100" dirty="0" smtClean="0"/>
              <a:t>Fostering self-esteem, leadership skills and sensitivity to others.</a:t>
            </a:r>
          </a:p>
          <a:p>
            <a:pPr lvl="0"/>
            <a:r>
              <a:rPr lang="en-US" sz="1100" dirty="0" smtClean="0"/>
              <a:t>Developing a stronger relationship between home and school over time.</a:t>
            </a:r>
          </a:p>
          <a:p>
            <a:pPr lvl="0"/>
            <a:r>
              <a:rPr lang="en-US" sz="1100" dirty="0" smtClean="0"/>
              <a:t>Reducing stress in children as they continue learning at appropriate rates in a familiar atmosphere.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1519238" y="711200"/>
            <a:ext cx="6851650" cy="1143000"/>
          </a:xfrm>
        </p:spPr>
        <p:txBody>
          <a:bodyPr/>
          <a:lstStyle/>
          <a:p>
            <a:pPr algn="ctr"/>
            <a:r>
              <a:rPr lang="en-US" sz="5400" dirty="0" smtClean="0">
                <a:solidFill>
                  <a:srgbClr val="C00000"/>
                </a:solidFill>
                <a:latin typeface="Berlin Sans FB" pitchFamily="34" charset="0"/>
              </a:rPr>
              <a:t>Second/Third Multiage </a:t>
            </a:r>
            <a:br>
              <a:rPr lang="en-US" sz="5400" dirty="0" smtClean="0">
                <a:solidFill>
                  <a:srgbClr val="C00000"/>
                </a:solidFill>
                <a:latin typeface="Berlin Sans FB" pitchFamily="34" charset="0"/>
              </a:rPr>
            </a:br>
            <a:r>
              <a:rPr lang="en-US" sz="5400" dirty="0" smtClean="0">
                <a:solidFill>
                  <a:srgbClr val="C00000"/>
                </a:solidFill>
                <a:latin typeface="Berlin Sans FB" pitchFamily="34" charset="0"/>
              </a:rPr>
              <a:t>Mission Statement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706438" y="2432050"/>
            <a:ext cx="8058150" cy="3948113"/>
          </a:xfrm>
        </p:spPr>
        <p:txBody>
          <a:bodyPr/>
          <a:lstStyle/>
          <a:p>
            <a:r>
              <a:rPr lang="en-US" sz="4400" dirty="0" smtClean="0">
                <a:latin typeface="Berlin Sans FB" pitchFamily="34" charset="0"/>
              </a:rPr>
              <a:t>  We are here to accept challenges and set goals to accomplish. We will work together to make the world a better place.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1255713" y="274638"/>
            <a:ext cx="7675562" cy="1143000"/>
          </a:xfrm>
        </p:spPr>
        <p:txBody>
          <a:bodyPr/>
          <a:lstStyle/>
          <a:p>
            <a:pPr algn="ctr"/>
            <a:r>
              <a:rPr lang="en-US" sz="5400" smtClean="0">
                <a:solidFill>
                  <a:srgbClr val="C00000"/>
                </a:solidFill>
                <a:latin typeface="Berlin Sans FB" pitchFamily="34" charset="0"/>
              </a:rPr>
              <a:t>3</a:t>
            </a:r>
            <a:r>
              <a:rPr lang="en-US" baseline="30000" smtClean="0">
                <a:solidFill>
                  <a:srgbClr val="C00000"/>
                </a:solidFill>
                <a:latin typeface="Berlin Sans FB" pitchFamily="34" charset="0"/>
              </a:rPr>
              <a:t>rd</a:t>
            </a:r>
            <a:r>
              <a:rPr lang="en-US" smtClean="0">
                <a:solidFill>
                  <a:srgbClr val="C00000"/>
                </a:solidFill>
                <a:latin typeface="Berlin Sans FB" pitchFamily="34" charset="0"/>
              </a:rPr>
              <a:t> Grade </a:t>
            </a:r>
            <a:br>
              <a:rPr lang="en-US" smtClean="0">
                <a:solidFill>
                  <a:srgbClr val="C00000"/>
                </a:solidFill>
                <a:latin typeface="Berlin Sans FB" pitchFamily="34" charset="0"/>
              </a:rPr>
            </a:br>
            <a:r>
              <a:rPr lang="en-US" smtClean="0">
                <a:solidFill>
                  <a:srgbClr val="C00000"/>
                </a:solidFill>
                <a:latin typeface="Berlin Sans FB" pitchFamily="34" charset="0"/>
              </a:rPr>
              <a:t>Curriculum Resources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219075" y="1600200"/>
            <a:ext cx="8712200" cy="4922838"/>
          </a:xfrm>
        </p:spPr>
        <p:txBody>
          <a:bodyPr/>
          <a:lstStyle/>
          <a:p>
            <a:pPr>
              <a:buFontTx/>
              <a:buNone/>
            </a:pPr>
            <a:endParaRPr lang="en-US" smtClean="0">
              <a:latin typeface="Berlin Sans FB" pitchFamily="34" charset="0"/>
            </a:endParaRPr>
          </a:p>
          <a:p>
            <a:pPr>
              <a:buFontTx/>
              <a:buNone/>
            </a:pPr>
            <a:r>
              <a:rPr lang="en-US" smtClean="0">
                <a:latin typeface="Berlin Sans FB" pitchFamily="34" charset="0"/>
              </a:rPr>
              <a:t>        http://www.wcpss.net/parents_students.html</a:t>
            </a:r>
          </a:p>
          <a:p>
            <a:pPr>
              <a:buFontTx/>
              <a:buNone/>
            </a:pPr>
            <a:endParaRPr lang="en-US" smtClean="0">
              <a:latin typeface="Berlin Sans FB" pitchFamily="34" charset="0"/>
            </a:endParaRPr>
          </a:p>
          <a:p>
            <a:pPr>
              <a:buFontTx/>
              <a:buNone/>
            </a:pPr>
            <a:r>
              <a:rPr lang="en-US" smtClean="0">
                <a:latin typeface="Berlin Sans FB" pitchFamily="34" charset="0"/>
              </a:rPr>
              <a:t>                 </a:t>
            </a:r>
          </a:p>
          <a:p>
            <a:pPr>
              <a:buFontTx/>
              <a:buNone/>
            </a:pPr>
            <a:r>
              <a:rPr lang="en-US" sz="2400" smtClean="0">
                <a:latin typeface="Berlin Sans FB" pitchFamily="34" charset="0"/>
              </a:rPr>
              <a:t>         </a:t>
            </a:r>
            <a:r>
              <a:rPr lang="en-US" sz="2800" smtClean="0">
                <a:latin typeface="Berlin Sans FB" pitchFamily="34" charset="0"/>
              </a:rPr>
              <a:t>Handbooks, Planning Guides &amp; Program Information</a:t>
            </a:r>
          </a:p>
          <a:p>
            <a:pPr>
              <a:buFontTx/>
              <a:buNone/>
            </a:pPr>
            <a:endParaRPr lang="en-US" sz="2400" smtClean="0">
              <a:latin typeface="Berlin Sans FB" pitchFamily="34" charset="0"/>
            </a:endParaRPr>
          </a:p>
          <a:p>
            <a:pPr>
              <a:buFontTx/>
              <a:buNone/>
            </a:pPr>
            <a:endParaRPr lang="en-US" sz="2400" smtClean="0">
              <a:latin typeface="Berlin Sans FB" pitchFamily="34" charset="0"/>
            </a:endParaRPr>
          </a:p>
          <a:p>
            <a:pPr>
              <a:buFontTx/>
              <a:buNone/>
            </a:pPr>
            <a:endParaRPr lang="en-US" sz="2400" smtClean="0">
              <a:latin typeface="Berlin Sans FB" pitchFamily="34" charset="0"/>
            </a:endParaRPr>
          </a:p>
          <a:p>
            <a:pPr>
              <a:buFontTx/>
              <a:buNone/>
            </a:pPr>
            <a:r>
              <a:rPr lang="en-US" sz="2400" smtClean="0">
                <a:latin typeface="Berlin Sans FB" pitchFamily="34" charset="0"/>
              </a:rPr>
              <a:t>                                              K-8 Connections</a:t>
            </a:r>
          </a:p>
        </p:txBody>
      </p:sp>
      <p:sp>
        <p:nvSpPr>
          <p:cNvPr id="4" name="Down Arrow 3"/>
          <p:cNvSpPr/>
          <p:nvPr/>
        </p:nvSpPr>
        <p:spPr>
          <a:xfrm>
            <a:off x="4489450" y="3152775"/>
            <a:ext cx="341313" cy="6143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Down Arrow 4"/>
          <p:cNvSpPr/>
          <p:nvPr/>
        </p:nvSpPr>
        <p:spPr>
          <a:xfrm>
            <a:off x="4505325" y="4860925"/>
            <a:ext cx="341313" cy="6143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A Day in the Life of Your Multiage Child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51202" name="Picture 2" descr="C:\Documents and Settings\Administrator\Local Settings\Temporary Internet Files\Content.IE5\5DJVS0QW\MP900442438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7080" y="4551218"/>
            <a:ext cx="3296593" cy="1974273"/>
          </a:xfrm>
          <a:prstGeom prst="rect">
            <a:avLst/>
          </a:prstGeom>
          <a:noFill/>
        </p:spPr>
      </p:pic>
      <p:pic>
        <p:nvPicPr>
          <p:cNvPr id="51203" name="Picture 3" descr="C:\Documents and Settings\Administrator\Local Settings\Temporary Internet Files\Content.IE5\IQ75JWN8\MC900199333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6423" y="1677291"/>
            <a:ext cx="3887577" cy="2479073"/>
          </a:xfrm>
          <a:prstGeom prst="rect">
            <a:avLst/>
          </a:prstGeom>
          <a:noFill/>
        </p:spPr>
      </p:pic>
      <p:pic>
        <p:nvPicPr>
          <p:cNvPr id="51204" name="Picture 4" descr="C:\Program Files\Microsoft Office\MEDIA\CAGCAT10\j0215086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7981" y="1069200"/>
            <a:ext cx="1661311" cy="2599853"/>
          </a:xfrm>
          <a:prstGeom prst="rect">
            <a:avLst/>
          </a:prstGeom>
          <a:noFill/>
        </p:spPr>
      </p:pic>
      <p:pic>
        <p:nvPicPr>
          <p:cNvPr id="51205" name="Picture 5" descr="C:\Documents and Settings\Administrator\Local Settings\Temporary Internet Files\Content.IE5\5DJVS0QW\MP900427589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26728" y="4878208"/>
            <a:ext cx="2477699" cy="1647283"/>
          </a:xfrm>
          <a:prstGeom prst="rect">
            <a:avLst/>
          </a:prstGeom>
          <a:noFill/>
        </p:spPr>
      </p:pic>
      <p:pic>
        <p:nvPicPr>
          <p:cNvPr id="51206" name="Picture 6" descr="C:\Documents and Settings\Administrator\Local Settings\Temporary Internet Files\Content.IE5\WGUIFTGP\MP900427825[1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53522" y="2078182"/>
            <a:ext cx="2244192" cy="20158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1622425" y="217488"/>
            <a:ext cx="6851650" cy="1143000"/>
          </a:xfrm>
        </p:spPr>
        <p:txBody>
          <a:bodyPr/>
          <a:lstStyle/>
          <a:p>
            <a:pPr algn="ctr"/>
            <a:r>
              <a:rPr lang="en-US" smtClean="0">
                <a:solidFill>
                  <a:srgbClr val="C00000"/>
                </a:solidFill>
                <a:latin typeface="Berlin Sans FB" pitchFamily="34" charset="0"/>
              </a:rPr>
              <a:t>Math Workshop 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1965325" y="1385888"/>
            <a:ext cx="6851650" cy="4525962"/>
          </a:xfrm>
        </p:spPr>
        <p:txBody>
          <a:bodyPr/>
          <a:lstStyle/>
          <a:p>
            <a:r>
              <a:rPr lang="en-US" smtClean="0">
                <a:latin typeface="Berlin Sans FB" pitchFamily="34" charset="0"/>
              </a:rPr>
              <a:t>Math Expressions</a:t>
            </a:r>
          </a:p>
          <a:p>
            <a:pPr lvl="1"/>
            <a:r>
              <a:rPr lang="en-US" sz="2400" smtClean="0">
                <a:latin typeface="Berlin Sans FB" pitchFamily="34" charset="0"/>
              </a:rPr>
              <a:t>Building concepts</a:t>
            </a:r>
          </a:p>
          <a:p>
            <a:pPr lvl="1"/>
            <a:r>
              <a:rPr lang="en-US" sz="2400" smtClean="0">
                <a:latin typeface="Berlin Sans FB" pitchFamily="34" charset="0"/>
              </a:rPr>
              <a:t>Math Talk</a:t>
            </a:r>
          </a:p>
          <a:p>
            <a:pPr lvl="1"/>
            <a:r>
              <a:rPr lang="en-US" sz="2400" smtClean="0">
                <a:latin typeface="Berlin Sans FB" pitchFamily="34" charset="0"/>
              </a:rPr>
              <a:t>Quick Practice</a:t>
            </a:r>
          </a:p>
          <a:p>
            <a:pPr lvl="1"/>
            <a:r>
              <a:rPr lang="en-US" sz="2400" smtClean="0">
                <a:latin typeface="Berlin Sans FB" pitchFamily="34" charset="0"/>
              </a:rPr>
              <a:t>Student Leaders</a:t>
            </a:r>
          </a:p>
          <a:p>
            <a:pPr lvl="1"/>
            <a:r>
              <a:rPr lang="en-US" sz="2400" smtClean="0">
                <a:latin typeface="Berlin Sans FB" pitchFamily="34" charset="0"/>
              </a:rPr>
              <a:t>Helping Community</a:t>
            </a:r>
          </a:p>
          <a:p>
            <a:pPr lvl="1">
              <a:buFontTx/>
              <a:buNone/>
            </a:pPr>
            <a:endParaRPr lang="en-US" smtClean="0">
              <a:latin typeface="Berlin Sans FB" pitchFamily="34" charset="0"/>
            </a:endParaRPr>
          </a:p>
          <a:p>
            <a:pPr lvl="1"/>
            <a:r>
              <a:rPr lang="en-US" smtClean="0">
                <a:latin typeface="Berlin Sans FB" pitchFamily="34" charset="0"/>
              </a:rPr>
              <a:t>Multi-digit Addition &amp; Subtraction, Multiplication, Geometry, Algebra, Fractions, Measurement &amp; Problem Solving</a:t>
            </a:r>
          </a:p>
          <a:p>
            <a:pPr lvl="1"/>
            <a:endParaRPr lang="en-US" smtClean="0">
              <a:latin typeface="Berlin Sans FB" pitchFamily="34" charset="0"/>
            </a:endParaRPr>
          </a:p>
          <a:p>
            <a:pPr lvl="1"/>
            <a:endParaRPr lang="en-US" smtClean="0">
              <a:latin typeface="Berlin Sans FB" pitchFamily="34" charset="0"/>
            </a:endParaRPr>
          </a:p>
          <a:p>
            <a:endParaRPr lang="en-US" smtClean="0">
              <a:latin typeface="Berlin Sans FB" pitchFamily="34" charset="0"/>
            </a:endParaRPr>
          </a:p>
          <a:p>
            <a:endParaRPr lang="en-US" smtClean="0">
              <a:latin typeface="Berlin Sans FB" pitchFamily="34" charset="0"/>
            </a:endParaRPr>
          </a:p>
        </p:txBody>
      </p:sp>
      <p:pic>
        <p:nvPicPr>
          <p:cNvPr id="28674" name="Picture 2" descr="http://www.mpsaz.org/hale/prog/3rd/images/third_grad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78513" y="1606550"/>
            <a:ext cx="2852491" cy="21367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491" y="685799"/>
            <a:ext cx="8120784" cy="5860473"/>
          </a:xfrm>
        </p:spPr>
        <p:txBody>
          <a:bodyPr/>
          <a:lstStyle/>
          <a:p>
            <a:r>
              <a:rPr lang="en-US" sz="24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Quarter 1 Reading Objectives-Please see handout</a:t>
            </a:r>
            <a:r>
              <a:rPr lang="en-US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Blended Objectives (objectives that are the same for both grades)</a:t>
            </a:r>
            <a:br>
              <a:rPr lang="en-US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Listed 2</a:t>
            </a:r>
            <a:r>
              <a:rPr lang="en-US" sz="2400" baseline="300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nd</a:t>
            </a:r>
            <a:r>
              <a:rPr lang="en-US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/3</a:t>
            </a:r>
            <a:r>
              <a:rPr lang="en-US" sz="2400" baseline="300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rd</a:t>
            </a:r>
            <a:r>
              <a:rPr lang="en-US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*means essential objectives assessed by observing student behaviors throughout the quarter without teacher support</a:t>
            </a:r>
            <a:br>
              <a:rPr lang="en-US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en-US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P030002310">
  <a:themeElements>
    <a:clrScheme name="Office Theme 2">
      <a:dk1>
        <a:srgbClr val="000000"/>
      </a:dk1>
      <a:lt1>
        <a:srgbClr val="F7F3BD"/>
      </a:lt1>
      <a:dk2>
        <a:srgbClr val="000000"/>
      </a:dk2>
      <a:lt2>
        <a:srgbClr val="B2B2B2"/>
      </a:lt2>
      <a:accent1>
        <a:srgbClr val="D0E949"/>
      </a:accent1>
      <a:accent2>
        <a:srgbClr val="EABE48"/>
      </a:accent2>
      <a:accent3>
        <a:srgbClr val="FAF8DB"/>
      </a:accent3>
      <a:accent4>
        <a:srgbClr val="000000"/>
      </a:accent4>
      <a:accent5>
        <a:srgbClr val="E4F2B1"/>
      </a:accent5>
      <a:accent6>
        <a:srgbClr val="D4AC40"/>
      </a:accent6>
      <a:hlink>
        <a:srgbClr val="757000"/>
      </a:hlink>
      <a:folHlink>
        <a:srgbClr val="6B4800"/>
      </a:folHlink>
    </a:clrScheme>
    <a:fontScheme name="Office Them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7F3BD"/>
        </a:lt1>
        <a:dk2>
          <a:srgbClr val="000000"/>
        </a:dk2>
        <a:lt2>
          <a:srgbClr val="B2B2B2"/>
        </a:lt2>
        <a:accent1>
          <a:srgbClr val="D6D394"/>
        </a:accent1>
        <a:accent2>
          <a:srgbClr val="C9C11D"/>
        </a:accent2>
        <a:accent3>
          <a:srgbClr val="FAF8DB"/>
        </a:accent3>
        <a:accent4>
          <a:srgbClr val="000000"/>
        </a:accent4>
        <a:accent5>
          <a:srgbClr val="E8E6C8"/>
        </a:accent5>
        <a:accent6>
          <a:srgbClr val="B6AF19"/>
        </a:accent6>
        <a:hlink>
          <a:srgbClr val="756F00"/>
        </a:hlink>
        <a:folHlink>
          <a:srgbClr val="5F5B2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7F3BD"/>
        </a:lt1>
        <a:dk2>
          <a:srgbClr val="000000"/>
        </a:dk2>
        <a:lt2>
          <a:srgbClr val="B2B2B2"/>
        </a:lt2>
        <a:accent1>
          <a:srgbClr val="D0E949"/>
        </a:accent1>
        <a:accent2>
          <a:srgbClr val="EABE48"/>
        </a:accent2>
        <a:accent3>
          <a:srgbClr val="FAF8DB"/>
        </a:accent3>
        <a:accent4>
          <a:srgbClr val="000000"/>
        </a:accent4>
        <a:accent5>
          <a:srgbClr val="E4F2B1"/>
        </a:accent5>
        <a:accent6>
          <a:srgbClr val="D4AC40"/>
        </a:accent6>
        <a:hlink>
          <a:srgbClr val="757000"/>
        </a:hlink>
        <a:folHlink>
          <a:srgbClr val="6B4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7F3BD"/>
        </a:lt1>
        <a:dk2>
          <a:srgbClr val="000000"/>
        </a:dk2>
        <a:lt2>
          <a:srgbClr val="B2B2B2"/>
        </a:lt2>
        <a:accent1>
          <a:srgbClr val="F3E559"/>
        </a:accent1>
        <a:accent2>
          <a:srgbClr val="5965F2"/>
        </a:accent2>
        <a:accent3>
          <a:srgbClr val="FAF8DB"/>
        </a:accent3>
        <a:accent4>
          <a:srgbClr val="000000"/>
        </a:accent4>
        <a:accent5>
          <a:srgbClr val="F8F0B5"/>
        </a:accent5>
        <a:accent6>
          <a:srgbClr val="505BDB"/>
        </a:accent6>
        <a:hlink>
          <a:srgbClr val="6B006B"/>
        </a:hlink>
        <a:folHlink>
          <a:srgbClr val="00076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7F3BD"/>
        </a:lt1>
        <a:dk2>
          <a:srgbClr val="000000"/>
        </a:dk2>
        <a:lt2>
          <a:srgbClr val="B2B2B2"/>
        </a:lt2>
        <a:accent1>
          <a:srgbClr val="41DEF5"/>
        </a:accent1>
        <a:accent2>
          <a:srgbClr val="F57C41"/>
        </a:accent2>
        <a:accent3>
          <a:srgbClr val="FAF8DB"/>
        </a:accent3>
        <a:accent4>
          <a:srgbClr val="000000"/>
        </a:accent4>
        <a:accent5>
          <a:srgbClr val="B0ECF9"/>
        </a:accent5>
        <a:accent6>
          <a:srgbClr val="DE703A"/>
        </a:accent6>
        <a:hlink>
          <a:srgbClr val="2F006B"/>
        </a:hlink>
        <a:folHlink>
          <a:srgbClr val="6B6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D6D394"/>
        </a:accent1>
        <a:accent2>
          <a:srgbClr val="C9C11D"/>
        </a:accent2>
        <a:accent3>
          <a:srgbClr val="FFFFFF"/>
        </a:accent3>
        <a:accent4>
          <a:srgbClr val="000000"/>
        </a:accent4>
        <a:accent5>
          <a:srgbClr val="E8E6C8"/>
        </a:accent5>
        <a:accent6>
          <a:srgbClr val="B6AF19"/>
        </a:accent6>
        <a:hlink>
          <a:srgbClr val="756F00"/>
        </a:hlink>
        <a:folHlink>
          <a:srgbClr val="5F5B2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D0E949"/>
        </a:accent1>
        <a:accent2>
          <a:srgbClr val="EABE48"/>
        </a:accent2>
        <a:accent3>
          <a:srgbClr val="FFFFFF"/>
        </a:accent3>
        <a:accent4>
          <a:srgbClr val="000000"/>
        </a:accent4>
        <a:accent5>
          <a:srgbClr val="E4F2B1"/>
        </a:accent5>
        <a:accent6>
          <a:srgbClr val="D4AC40"/>
        </a:accent6>
        <a:hlink>
          <a:srgbClr val="757000"/>
        </a:hlink>
        <a:folHlink>
          <a:srgbClr val="6B4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F3E559"/>
        </a:accent1>
        <a:accent2>
          <a:srgbClr val="5965F2"/>
        </a:accent2>
        <a:accent3>
          <a:srgbClr val="FFFFFF"/>
        </a:accent3>
        <a:accent4>
          <a:srgbClr val="000000"/>
        </a:accent4>
        <a:accent5>
          <a:srgbClr val="F8F0B5"/>
        </a:accent5>
        <a:accent6>
          <a:srgbClr val="505BDB"/>
        </a:accent6>
        <a:hlink>
          <a:srgbClr val="6B006B"/>
        </a:hlink>
        <a:folHlink>
          <a:srgbClr val="00076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0000"/>
        </a:dk1>
        <a:lt1>
          <a:srgbClr val="FCFBEA"/>
        </a:lt1>
        <a:dk2>
          <a:srgbClr val="000000"/>
        </a:dk2>
        <a:lt2>
          <a:srgbClr val="B2B2B2"/>
        </a:lt2>
        <a:accent1>
          <a:srgbClr val="41DEF5"/>
        </a:accent1>
        <a:accent2>
          <a:srgbClr val="F57C41"/>
        </a:accent2>
        <a:accent3>
          <a:srgbClr val="FDFDF3"/>
        </a:accent3>
        <a:accent4>
          <a:srgbClr val="000000"/>
        </a:accent4>
        <a:accent5>
          <a:srgbClr val="B0ECF9"/>
        </a:accent5>
        <a:accent6>
          <a:srgbClr val="DE703A"/>
        </a:accent6>
        <a:hlink>
          <a:srgbClr val="2F006B"/>
        </a:hlink>
        <a:folHlink>
          <a:srgbClr val="6B64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33" ma:contentTypeDescription="Create a new document." ma:contentTypeScope="" ma:versionID="37d3ec2b48d53e45b233ad8f52fe1b11"/>
</file>

<file path=customXml/itemProps1.xml><?xml version="1.0" encoding="utf-8"?>
<ds:datastoreItem xmlns:ds="http://schemas.openxmlformats.org/officeDocument/2006/customXml" ds:itemID="{F36CEDED-0532-4742-B759-1A75BE225D9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21F9EBD-3D0C-4F20-95AE-F696642EC92D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8EFC1840-23B6-4F2E-81A4-78C8C7FF39FE}">
  <ds:schemaRefs>
    <ds:schemaRef ds:uri="http://schemas.microsoft.com/office/2006/metadata/contentType"/>
    <ds:schemaRef ds:uri="http://schemas.microsoft.com/office/2006/metadata/properties/metaAttribut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TP030002310</Template>
  <TotalTime>589</TotalTime>
  <Words>1100</Words>
  <Application>Microsoft Macintosh PowerPoint</Application>
  <PresentationFormat>On-screen Show (4:3)</PresentationFormat>
  <Paragraphs>235</Paragraphs>
  <Slides>28</Slides>
  <Notes>13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TP030002310</vt:lpstr>
      <vt:lpstr>Second/Third Multiage Curriculum Night</vt:lpstr>
      <vt:lpstr>Quality Process</vt:lpstr>
      <vt:lpstr>Wildly Important Goals (W.I.G.s)</vt:lpstr>
      <vt:lpstr>Why Multiage?</vt:lpstr>
      <vt:lpstr>Second/Third Multiage  Mission Statement</vt:lpstr>
      <vt:lpstr>3rd Grade  Curriculum Resources</vt:lpstr>
      <vt:lpstr>A Day in the Life of Your Multiage Child</vt:lpstr>
      <vt:lpstr>Math Workshop </vt:lpstr>
      <vt:lpstr>Quarter 1 Reading Objectives-Please see handout Blended Objectives (objectives that are the same for both grades) Listed 2nd/3rd *means essential objectives assessed by observing student behaviors throughout the quarter without teacher support </vt:lpstr>
      <vt:lpstr>    Balanced Literacy Framework Daily 5</vt:lpstr>
      <vt:lpstr>Reader’s Workshop</vt:lpstr>
      <vt:lpstr>Word Study &amp; Vocabulary</vt:lpstr>
      <vt:lpstr>Writer’s Workshop</vt:lpstr>
      <vt:lpstr>First Quarter Expectations</vt:lpstr>
      <vt:lpstr>Science</vt:lpstr>
      <vt:lpstr>Social Studies</vt:lpstr>
      <vt:lpstr> LEGO Serious Play Education</vt:lpstr>
      <vt:lpstr>  Classroom Economy </vt:lpstr>
      <vt:lpstr>Homework </vt:lpstr>
      <vt:lpstr>Volunteers</vt:lpstr>
      <vt:lpstr>Field Trips &amp; Events </vt:lpstr>
      <vt:lpstr>Communication</vt:lpstr>
      <vt:lpstr>Quality Process</vt:lpstr>
      <vt:lpstr>Slide 24</vt:lpstr>
      <vt:lpstr>Slide 25</vt:lpstr>
      <vt:lpstr>Slide 26</vt:lpstr>
      <vt:lpstr>Slide 27</vt:lpstr>
      <vt:lpstr>3rd Grade Expectations</vt:lpstr>
    </vt:vector>
  </TitlesOfParts>
  <Company>Wake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/>
  <dc:creator>Wake County Public Schools</dc:creator>
  <cp:keywords/>
  <dc:description/>
  <cp:lastModifiedBy>Kayla Edwards</cp:lastModifiedBy>
  <cp:revision>69</cp:revision>
  <dcterms:created xsi:type="dcterms:W3CDTF">2011-09-23T20:44:19Z</dcterms:created>
  <dcterms:modified xsi:type="dcterms:W3CDTF">2011-09-23T20:46:03Z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TC300023109990</vt:lpwstr>
  </property>
</Properties>
</file>